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9"/>
  </p:notesMasterIdLst>
  <p:sldIdLst>
    <p:sldId id="257" r:id="rId5"/>
    <p:sldId id="258" r:id="rId6"/>
    <p:sldId id="259" r:id="rId7"/>
    <p:sldId id="260" r:id="rId8"/>
  </p:sldIdLst>
  <p:sldSz cx="9906000" cy="6858000" type="A4"/>
  <p:notesSz cx="6805613" cy="9944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88C33A-D754-19BB-C0EA-297EE2A3F1FA}" v="57" dt="2024-03-19T13:57:04.4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70" d="100"/>
          <a:sy n="70" d="100"/>
        </p:scale>
        <p:origin x="10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65C740-6FBC-4C2E-A895-F0D3D4B02436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C0665-F4B4-4736-ADA1-AD8886BF3D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651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2726ED-7774-A782-B54E-08CDB7AD9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79488" y="1243013"/>
            <a:ext cx="4846637" cy="33559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F9EA7-E56D-C0F3-F6F9-A06FFD308E3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56701-47C4-48AE-F47A-A2A21A220DC9}"/>
              </a:ext>
            </a:extLst>
          </p:cNvPr>
          <p:cNvSpPr txBox="1"/>
          <p:nvPr/>
        </p:nvSpPr>
        <p:spPr>
          <a:xfrm>
            <a:off x="3854934" y="9445164"/>
            <a:ext cx="2949099" cy="4989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9F8EA8-92EC-4F90-8ACF-5009B9B9F2BA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2726ED-7774-A782-B54E-08CDB7AD9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79488" y="1243013"/>
            <a:ext cx="4846637" cy="33559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F9EA7-E56D-C0F3-F6F9-A06FFD308E3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56701-47C4-48AE-F47A-A2A21A220DC9}"/>
              </a:ext>
            </a:extLst>
          </p:cNvPr>
          <p:cNvSpPr txBox="1"/>
          <p:nvPr/>
        </p:nvSpPr>
        <p:spPr>
          <a:xfrm>
            <a:off x="3854934" y="9445164"/>
            <a:ext cx="2949099" cy="4989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9F8EA8-92EC-4F90-8ACF-5009B9B9F2BA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436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2726ED-7774-A782-B54E-08CDB7AD9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79488" y="1243013"/>
            <a:ext cx="4846637" cy="33559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F9EA7-E56D-C0F3-F6F9-A06FFD308E3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56701-47C4-48AE-F47A-A2A21A220DC9}"/>
              </a:ext>
            </a:extLst>
          </p:cNvPr>
          <p:cNvSpPr txBox="1"/>
          <p:nvPr/>
        </p:nvSpPr>
        <p:spPr>
          <a:xfrm>
            <a:off x="3854934" y="9445164"/>
            <a:ext cx="2949099" cy="4989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9F8EA8-92EC-4F90-8ACF-5009B9B9F2BA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09906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2726ED-7774-A782-B54E-08CDB7AD9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79488" y="1243013"/>
            <a:ext cx="4846637" cy="33559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5F9EA7-E56D-C0F3-F6F9-A06FFD308E3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56701-47C4-48AE-F47A-A2A21A220DC9}"/>
              </a:ext>
            </a:extLst>
          </p:cNvPr>
          <p:cNvSpPr txBox="1"/>
          <p:nvPr/>
        </p:nvSpPr>
        <p:spPr>
          <a:xfrm>
            <a:off x="3854934" y="9445164"/>
            <a:ext cx="2949099" cy="4989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39F8EA8-92EC-4F90-8ACF-5009B9B9F2BA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9078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441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303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57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407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307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4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98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32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010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195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535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FA4A9-9516-4E2D-B2B9-3DAAA8C61B3F}" type="datetimeFigureOut">
              <a:rPr lang="en-GB" smtClean="0"/>
              <a:t>05/03/2025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8A857-5964-46B4-9925-55ECF953A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31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6.jpeg"/><Relationship Id="rId5" Type="http://schemas.openxmlformats.org/officeDocument/2006/relationships/image" Target="../media/image6.png"/><Relationship Id="rId10" Type="http://schemas.openxmlformats.org/officeDocument/2006/relationships/image" Target="../media/image15.png"/><Relationship Id="rId4" Type="http://schemas.openxmlformats.org/officeDocument/2006/relationships/image" Target="../media/image13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9.png"/><Relationship Id="rId5" Type="http://schemas.openxmlformats.org/officeDocument/2006/relationships/image" Target="../media/image3.png"/><Relationship Id="rId15" Type="http://schemas.openxmlformats.org/officeDocument/2006/relationships/image" Target="../media/image21.png"/><Relationship Id="rId10" Type="http://schemas.openxmlformats.org/officeDocument/2006/relationships/image" Target="../media/image7.png"/><Relationship Id="rId4" Type="http://schemas.openxmlformats.org/officeDocument/2006/relationships/image" Target="../media/image18.png"/><Relationship Id="rId9" Type="http://schemas.openxmlformats.org/officeDocument/2006/relationships/image" Target="../media/image14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8.png"/><Relationship Id="rId18" Type="http://schemas.openxmlformats.org/officeDocument/2006/relationships/image" Target="../media/image24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9.pn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5" Type="http://schemas.openxmlformats.org/officeDocument/2006/relationships/image" Target="../media/image12.png"/><Relationship Id="rId10" Type="http://schemas.openxmlformats.org/officeDocument/2006/relationships/image" Target="../media/image14.png"/><Relationship Id="rId4" Type="http://schemas.openxmlformats.org/officeDocument/2006/relationships/image" Target="../media/image18.png"/><Relationship Id="rId9" Type="http://schemas.openxmlformats.org/officeDocument/2006/relationships/image" Target="../media/image6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diagram of a diagram&#10;&#10;Description automatically generated">
            <a:extLst>
              <a:ext uri="{FF2B5EF4-FFF2-40B4-BE49-F238E27FC236}">
                <a16:creationId xmlns:a16="http://schemas.microsoft.com/office/drawing/2014/main" id="{B651ACFD-2622-3937-4CF3-CE50FFFF1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8885" y="3656881"/>
            <a:ext cx="3743325" cy="2362200"/>
          </a:xfrm>
          <a:prstGeom prst="rect">
            <a:avLst/>
          </a:prstGeom>
        </p:spPr>
      </p:pic>
      <p:sp>
        <p:nvSpPr>
          <p:cNvPr id="2" name="TextBox 24">
            <a:extLst>
              <a:ext uri="{FF2B5EF4-FFF2-40B4-BE49-F238E27FC236}">
                <a16:creationId xmlns:a16="http://schemas.microsoft.com/office/drawing/2014/main" id="{D08EB1CD-520D-1D35-94E3-0C5631CEF19B}"/>
              </a:ext>
            </a:extLst>
          </p:cNvPr>
          <p:cNvSpPr txBox="1"/>
          <p:nvPr/>
        </p:nvSpPr>
        <p:spPr>
          <a:xfrm>
            <a:off x="9986763" y="4364464"/>
            <a:ext cx="6886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FFD966"/>
                </a:solidFill>
                <a:latin typeface="Comic Sans MS" pitchFamily="66"/>
              </a:rPr>
              <a:t>Shape</a:t>
            </a:r>
          </a:p>
        </p:txBody>
      </p:sp>
      <p:pic>
        <p:nvPicPr>
          <p:cNvPr id="3" name="Picture 63">
            <a:extLst>
              <a:ext uri="{FF2B5EF4-FFF2-40B4-BE49-F238E27FC236}">
                <a16:creationId xmlns:a16="http://schemas.microsoft.com/office/drawing/2014/main" id="{042655ED-962C-67A6-CDFC-062AECD0B5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8949" y="4065434"/>
            <a:ext cx="632324" cy="5814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5">
            <a:extLst>
              <a:ext uri="{FF2B5EF4-FFF2-40B4-BE49-F238E27FC236}">
                <a16:creationId xmlns:a16="http://schemas.microsoft.com/office/drawing/2014/main" id="{3C1A7803-0B26-1694-8692-B7AA32448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5717" y="4783264"/>
            <a:ext cx="632324" cy="6256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6">
            <a:extLst>
              <a:ext uri="{FF2B5EF4-FFF2-40B4-BE49-F238E27FC236}">
                <a16:creationId xmlns:a16="http://schemas.microsoft.com/office/drawing/2014/main" id="{41B1144D-6852-F555-9272-0F20BC5D1B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7024" y="1068603"/>
            <a:ext cx="709710" cy="8047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8">
            <a:extLst>
              <a:ext uri="{FF2B5EF4-FFF2-40B4-BE49-F238E27FC236}">
                <a16:creationId xmlns:a16="http://schemas.microsoft.com/office/drawing/2014/main" id="{DE33D1AE-686E-00E8-7CFC-598B51A71B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6617" y="1496974"/>
            <a:ext cx="1516703" cy="7782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0">
            <a:extLst>
              <a:ext uri="{FF2B5EF4-FFF2-40B4-BE49-F238E27FC236}">
                <a16:creationId xmlns:a16="http://schemas.microsoft.com/office/drawing/2014/main" id="{10FB9C17-F63B-DF54-A3F9-CC6E6721B4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86617" y="2465906"/>
            <a:ext cx="1543233" cy="8534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72">
            <a:extLst>
              <a:ext uri="{FF2B5EF4-FFF2-40B4-BE49-F238E27FC236}">
                <a16:creationId xmlns:a16="http://schemas.microsoft.com/office/drawing/2014/main" id="{F1AA8942-B95C-080E-02CC-83D3C9B6B7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86617" y="3510018"/>
            <a:ext cx="1598501" cy="8998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74">
            <a:extLst>
              <a:ext uri="{FF2B5EF4-FFF2-40B4-BE49-F238E27FC236}">
                <a16:creationId xmlns:a16="http://schemas.microsoft.com/office/drawing/2014/main" id="{CC9F3542-8209-841F-51FA-943D02884A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86617" y="4600550"/>
            <a:ext cx="1824024" cy="103250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82A9FAFA-A710-FD77-2F29-B1CE063281A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74713" y="4795768"/>
            <a:ext cx="2418748" cy="43790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3BD1123C-91AA-55F8-DE71-64262115BF84}"/>
              </a:ext>
            </a:extLst>
          </p:cNvPr>
          <p:cNvSpPr txBox="1"/>
          <p:nvPr/>
        </p:nvSpPr>
        <p:spPr>
          <a:xfrm>
            <a:off x="9881955" y="4666628"/>
            <a:ext cx="25965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Complete the sentences. </a:t>
            </a:r>
          </a:p>
        </p:txBody>
      </p:sp>
      <p:sp>
        <p:nvSpPr>
          <p:cNvPr id="16" name="TextBox 18">
            <a:extLst>
              <a:ext uri="{FF2B5EF4-FFF2-40B4-BE49-F238E27FC236}">
                <a16:creationId xmlns:a16="http://schemas.microsoft.com/office/drawing/2014/main" id="{9A1CB429-D633-781E-D0F9-442D84C62901}"/>
              </a:ext>
            </a:extLst>
          </p:cNvPr>
          <p:cNvSpPr txBox="1"/>
          <p:nvPr/>
        </p:nvSpPr>
        <p:spPr>
          <a:xfrm>
            <a:off x="10047024" y="5615174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The pattern has 3 ______________________. </a:t>
            </a:r>
          </a:p>
        </p:txBody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5A52A960-BCFB-ABDA-F6C5-1CB577956C8B}"/>
              </a:ext>
            </a:extLst>
          </p:cNvPr>
          <p:cNvSpPr txBox="1"/>
          <p:nvPr/>
        </p:nvSpPr>
        <p:spPr>
          <a:xfrm>
            <a:off x="9881955" y="6138805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The pattern has 1 ______________________. 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060A5522-46DF-C0EC-6FB9-6A704162B7E7}"/>
              </a:ext>
            </a:extLst>
          </p:cNvPr>
          <p:cNvSpPr/>
          <p:nvPr/>
        </p:nvSpPr>
        <p:spPr>
          <a:xfrm>
            <a:off x="87186" y="1496973"/>
            <a:ext cx="3060917" cy="4827735"/>
          </a:xfrm>
          <a:prstGeom prst="rect">
            <a:avLst/>
          </a:prstGeom>
          <a:noFill/>
          <a:ln w="38100" cap="flat">
            <a:solidFill>
              <a:srgbClr val="0070C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5BD6AA13-858A-43BE-0D0F-54A3A7885364}"/>
              </a:ext>
            </a:extLst>
          </p:cNvPr>
          <p:cNvSpPr/>
          <p:nvPr/>
        </p:nvSpPr>
        <p:spPr>
          <a:xfrm>
            <a:off x="3233564" y="3498584"/>
            <a:ext cx="4008029" cy="2814408"/>
          </a:xfrm>
          <a:prstGeom prst="rect">
            <a:avLst/>
          </a:prstGeom>
          <a:noFill/>
          <a:ln w="38103" cap="flat">
            <a:solidFill>
              <a:srgbClr val="FFC00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DDDFC73-68F0-28A9-2438-C0B211ECC13C}"/>
              </a:ext>
            </a:extLst>
          </p:cNvPr>
          <p:cNvSpPr/>
          <p:nvPr/>
        </p:nvSpPr>
        <p:spPr>
          <a:xfrm>
            <a:off x="3233564" y="812248"/>
            <a:ext cx="4008029" cy="2581603"/>
          </a:xfrm>
          <a:prstGeom prst="rect">
            <a:avLst/>
          </a:prstGeom>
          <a:noFill/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id="{7A33D4A7-E1F0-FAF0-E742-AF18A3BDE77E}"/>
              </a:ext>
            </a:extLst>
          </p:cNvPr>
          <p:cNvSpPr txBox="1"/>
          <p:nvPr/>
        </p:nvSpPr>
        <p:spPr>
          <a:xfrm>
            <a:off x="3298021" y="862598"/>
            <a:ext cx="2512018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kern="0" dirty="0">
                <a:latin typeface="Comic Sans MS" pitchFamily="66"/>
              </a:rPr>
              <a:t>Multiplication</a:t>
            </a:r>
            <a:endParaRPr lang="en-GB" sz="1463" dirty="0">
              <a:latin typeface="Comic Sans MS" pitchFamily="66"/>
            </a:endParaRPr>
          </a:p>
        </p:txBody>
      </p:sp>
      <p:sp>
        <p:nvSpPr>
          <p:cNvPr id="27" name="TextBox 48">
            <a:extLst>
              <a:ext uri="{FF2B5EF4-FFF2-40B4-BE49-F238E27FC236}">
                <a16:creationId xmlns:a16="http://schemas.microsoft.com/office/drawing/2014/main" id="{6A70E027-167A-7ABB-C39A-E8135E96DC06}"/>
              </a:ext>
            </a:extLst>
          </p:cNvPr>
          <p:cNvSpPr txBox="1"/>
          <p:nvPr/>
        </p:nvSpPr>
        <p:spPr>
          <a:xfrm>
            <a:off x="3064989" y="1168715"/>
            <a:ext cx="1584140" cy="25714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1 x 2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2 x 2 = </a:t>
            </a:r>
            <a:endParaRPr lang="en-GB" sz="1400" kern="0" dirty="0">
              <a:solidFill>
                <a:srgbClr val="000000"/>
              </a:solidFill>
              <a:latin typeface="Comic Sans MS" pitchFamily="66"/>
            </a:endParaRP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3 x 2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4 x 2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5 x 2=  </a:t>
            </a:r>
            <a:endParaRPr lang="en-GB" sz="1400" kern="0" dirty="0">
              <a:solidFill>
                <a:srgbClr val="000000"/>
              </a:solidFill>
              <a:latin typeface="Comic Sans MS" pitchFamily="66"/>
            </a:endParaRP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00" kern="0" dirty="0">
              <a:solidFill>
                <a:srgbClr val="000000"/>
              </a:solidFill>
              <a:latin typeface="Comic Sans MS" pitchFamily="66"/>
            </a:endParaRPr>
          </a:p>
        </p:txBody>
      </p:sp>
      <p:sp>
        <p:nvSpPr>
          <p:cNvPr id="28" name="TextBox 48">
            <a:extLst>
              <a:ext uri="{FF2B5EF4-FFF2-40B4-BE49-F238E27FC236}">
                <a16:creationId xmlns:a16="http://schemas.microsoft.com/office/drawing/2014/main" id="{654C33FD-8EC2-29B8-646B-510F7B66B4F7}"/>
              </a:ext>
            </a:extLst>
          </p:cNvPr>
          <p:cNvSpPr txBox="1"/>
          <p:nvPr/>
        </p:nvSpPr>
        <p:spPr>
          <a:xfrm>
            <a:off x="4048740" y="1171320"/>
            <a:ext cx="1924218" cy="25977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1 x 5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2 x 5 = </a:t>
            </a:r>
            <a:endParaRPr lang="en-GB" sz="1400" kern="0" dirty="0">
              <a:solidFill>
                <a:srgbClr val="000000"/>
              </a:solidFill>
              <a:latin typeface="Comic Sans MS" pitchFamily="66"/>
            </a:endParaRP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3 x 5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4 x 5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 5 x 5 =  </a:t>
            </a:r>
            <a:endParaRPr lang="en-GB" sz="1400" kern="0" dirty="0">
              <a:solidFill>
                <a:srgbClr val="000000"/>
              </a:solidFill>
              <a:latin typeface="Comic Sans MS" pitchFamily="66"/>
            </a:endParaRP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00" kern="0" dirty="0">
              <a:solidFill>
                <a:srgbClr val="000000"/>
              </a:solidFill>
              <a:latin typeface="Comic Sans MS" pitchFamily="66"/>
            </a:endParaRPr>
          </a:p>
        </p:txBody>
      </p:sp>
      <p:sp>
        <p:nvSpPr>
          <p:cNvPr id="29" name="Rectangle 9">
            <a:extLst>
              <a:ext uri="{FF2B5EF4-FFF2-40B4-BE49-F238E27FC236}">
                <a16:creationId xmlns:a16="http://schemas.microsoft.com/office/drawing/2014/main" id="{13543379-2EE1-52F8-344B-08F1F5F90614}"/>
              </a:ext>
            </a:extLst>
          </p:cNvPr>
          <p:cNvSpPr/>
          <p:nvPr/>
        </p:nvSpPr>
        <p:spPr>
          <a:xfrm>
            <a:off x="7342455" y="819685"/>
            <a:ext cx="2466839" cy="2574165"/>
          </a:xfrm>
          <a:prstGeom prst="rect">
            <a:avLst/>
          </a:prstGeom>
          <a:noFill/>
          <a:ln w="38103" cap="flat">
            <a:solidFill>
              <a:srgbClr val="00B0F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39" name="Rectangle 17">
            <a:extLst>
              <a:ext uri="{FF2B5EF4-FFF2-40B4-BE49-F238E27FC236}">
                <a16:creationId xmlns:a16="http://schemas.microsoft.com/office/drawing/2014/main" id="{97EE083E-90A1-5F80-19BB-6560464D3839}"/>
              </a:ext>
            </a:extLst>
          </p:cNvPr>
          <p:cNvSpPr/>
          <p:nvPr/>
        </p:nvSpPr>
        <p:spPr>
          <a:xfrm>
            <a:off x="7356780" y="3498585"/>
            <a:ext cx="2452515" cy="2813212"/>
          </a:xfrm>
          <a:prstGeom prst="rect">
            <a:avLst/>
          </a:prstGeom>
          <a:noFill/>
          <a:ln w="38103" cap="flat">
            <a:solidFill>
              <a:srgbClr val="FF000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41" name="TextBox 48">
            <a:extLst>
              <a:ext uri="{FF2B5EF4-FFF2-40B4-BE49-F238E27FC236}">
                <a16:creationId xmlns:a16="http://schemas.microsoft.com/office/drawing/2014/main" id="{A7A5AC77-AC84-21C6-4368-B48CD64BDF64}"/>
              </a:ext>
            </a:extLst>
          </p:cNvPr>
          <p:cNvSpPr txBox="1"/>
          <p:nvPr/>
        </p:nvSpPr>
        <p:spPr>
          <a:xfrm>
            <a:off x="5311432" y="1167108"/>
            <a:ext cx="1924218" cy="216681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1 x 10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2 x 10 = </a:t>
            </a:r>
            <a:endParaRPr lang="en-GB" sz="1400" kern="0">
              <a:solidFill>
                <a:srgbClr val="000000"/>
              </a:solidFill>
              <a:latin typeface="Comic Sans MS" pitchFamily="66"/>
            </a:endParaRP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3 x 10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4 x 10 =</a:t>
            </a:r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kern="0" dirty="0">
                <a:solidFill>
                  <a:srgbClr val="000000"/>
                </a:solidFill>
                <a:latin typeface="Comic Sans MS"/>
              </a:rPr>
              <a:t>  5 x 10 =  </a:t>
            </a:r>
            <a:endParaRPr lang="en-GB" sz="1400" kern="0">
              <a:solidFill>
                <a:srgbClr val="000000"/>
              </a:solidFill>
              <a:latin typeface="Comic Sans MS" pitchFamily="66"/>
            </a:endParaRPr>
          </a:p>
        </p:txBody>
      </p:sp>
      <p:sp>
        <p:nvSpPr>
          <p:cNvPr id="42" name="TextBox 22">
            <a:extLst>
              <a:ext uri="{FF2B5EF4-FFF2-40B4-BE49-F238E27FC236}">
                <a16:creationId xmlns:a16="http://schemas.microsoft.com/office/drawing/2014/main" id="{D52FB22E-F323-3D13-7CF0-4CB03B699131}"/>
              </a:ext>
            </a:extLst>
          </p:cNvPr>
          <p:cNvSpPr txBox="1"/>
          <p:nvPr/>
        </p:nvSpPr>
        <p:spPr>
          <a:xfrm>
            <a:off x="3296254" y="3586571"/>
            <a:ext cx="2249481" cy="2981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50" kern="0" dirty="0">
                <a:latin typeface="Comic Sans MS"/>
              </a:rPr>
              <a:t>Complete the model</a:t>
            </a:r>
            <a:endParaRPr lang="en-GB" sz="1450" dirty="0">
              <a:latin typeface="Comic Sans MS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01ECA86-C149-35EE-2CED-C32F98174EAF}"/>
              </a:ext>
            </a:extLst>
          </p:cNvPr>
          <p:cNvSpPr txBox="1"/>
          <p:nvPr/>
        </p:nvSpPr>
        <p:spPr>
          <a:xfrm>
            <a:off x="96706" y="806030"/>
            <a:ext cx="3035994" cy="54258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50" dirty="0">
                <a:latin typeface="Comic Sans MS"/>
              </a:rPr>
              <a:t>Year 2 homework 06.03.25</a:t>
            </a:r>
            <a:endParaRPr lang="en-GB" sz="1463" dirty="0">
              <a:latin typeface="Comic Sans MS" panose="030F0702030302020204" pitchFamily="66" charset="0"/>
            </a:endParaRPr>
          </a:p>
          <a:p>
            <a:r>
              <a:rPr lang="en-GB" sz="1450" dirty="0">
                <a:latin typeface="Comic Sans MS"/>
              </a:rPr>
              <a:t>Return by 13.03.25</a:t>
            </a:r>
            <a:endParaRPr lang="en-GB" sz="1450" dirty="0">
              <a:latin typeface="Comic Sans MS" panose="030F0702030302020204" pitchFamily="66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1B63397-07E9-0B3F-F70A-5BDEE2FC563F}"/>
              </a:ext>
            </a:extLst>
          </p:cNvPr>
          <p:cNvSpPr txBox="1"/>
          <p:nvPr/>
        </p:nvSpPr>
        <p:spPr>
          <a:xfrm>
            <a:off x="133244" y="182880"/>
            <a:ext cx="3783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 _____________________</a:t>
            </a:r>
          </a:p>
        </p:txBody>
      </p:sp>
      <p:sp>
        <p:nvSpPr>
          <p:cNvPr id="20" name="TextBox 3">
            <a:extLst>
              <a:ext uri="{FF2B5EF4-FFF2-40B4-BE49-F238E27FC236}">
                <a16:creationId xmlns:a16="http://schemas.microsoft.com/office/drawing/2014/main" id="{37DAAECB-2A77-47B1-39CC-E3648A686C11}"/>
              </a:ext>
            </a:extLst>
          </p:cNvPr>
          <p:cNvSpPr txBox="1"/>
          <p:nvPr/>
        </p:nvSpPr>
        <p:spPr>
          <a:xfrm>
            <a:off x="141236" y="1538166"/>
            <a:ext cx="2924734" cy="4801314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/>
                <a:cs typeface="Calibri"/>
              </a:rPr>
              <a:t>Continue the pattern</a:t>
            </a:r>
          </a:p>
          <a:p>
            <a:r>
              <a:rPr lang="en-GB" dirty="0">
                <a:latin typeface="Comic Sans MS"/>
                <a:cs typeface="Calibri"/>
              </a:rPr>
              <a:t>4, 6, 8, 10, __, __, __, __</a:t>
            </a:r>
          </a:p>
          <a:p>
            <a:endParaRPr lang="en-GB" dirty="0">
              <a:latin typeface="Comic Sans MS"/>
              <a:cs typeface="Calibri"/>
            </a:endParaRPr>
          </a:p>
          <a:p>
            <a:r>
              <a:rPr lang="en-GB" dirty="0">
                <a:latin typeface="Comic Sans MS"/>
                <a:cs typeface="Calibri"/>
              </a:rPr>
              <a:t>15, 20, 25, __, __ , __</a:t>
            </a:r>
          </a:p>
          <a:p>
            <a:endParaRPr lang="en-GB" dirty="0">
              <a:latin typeface="Comic Sans MS"/>
              <a:cs typeface="Calibri"/>
            </a:endParaRPr>
          </a:p>
          <a:p>
            <a:r>
              <a:rPr lang="en-GB" dirty="0">
                <a:latin typeface="Comic Sans MS"/>
                <a:cs typeface="Calibri"/>
              </a:rPr>
              <a:t>50, 60, 70, __, __, __</a:t>
            </a:r>
          </a:p>
          <a:p>
            <a:endParaRPr lang="en-GB" dirty="0">
              <a:latin typeface="Comic Sans MS"/>
              <a:cs typeface="Calibri"/>
            </a:endParaRPr>
          </a:p>
          <a:p>
            <a:r>
              <a:rPr lang="en-GB" dirty="0">
                <a:latin typeface="Comic Sans MS"/>
                <a:cs typeface="Calibri"/>
              </a:rPr>
              <a:t>Double 3 =</a:t>
            </a:r>
          </a:p>
          <a:p>
            <a:r>
              <a:rPr lang="en-GB" dirty="0">
                <a:latin typeface="Comic Sans MS"/>
                <a:cs typeface="Calibri"/>
              </a:rPr>
              <a:t>Double 6 =</a:t>
            </a:r>
          </a:p>
          <a:p>
            <a:r>
              <a:rPr lang="en-GB" dirty="0">
                <a:latin typeface="Comic Sans MS"/>
                <a:cs typeface="Calibri"/>
              </a:rPr>
              <a:t>Double 12 =</a:t>
            </a:r>
          </a:p>
          <a:p>
            <a:r>
              <a:rPr lang="en-GB" dirty="0">
                <a:latin typeface="Comic Sans MS"/>
                <a:cs typeface="Calibri"/>
              </a:rPr>
              <a:t>Double 10 =</a:t>
            </a:r>
          </a:p>
          <a:p>
            <a:r>
              <a:rPr lang="en-GB" dirty="0">
                <a:latin typeface="Comic Sans MS"/>
                <a:cs typeface="Calibri"/>
              </a:rPr>
              <a:t>Double 4 =</a:t>
            </a:r>
          </a:p>
          <a:p>
            <a:r>
              <a:rPr lang="en-GB" dirty="0">
                <a:latin typeface="Comic Sans MS"/>
                <a:cs typeface="Calibri"/>
              </a:rPr>
              <a:t>Double 5 =</a:t>
            </a:r>
          </a:p>
          <a:p>
            <a:r>
              <a:rPr lang="en-GB" dirty="0">
                <a:latin typeface="Comic Sans MS"/>
                <a:cs typeface="Calibri"/>
              </a:rPr>
              <a:t>Double 8 =</a:t>
            </a:r>
          </a:p>
          <a:p>
            <a:r>
              <a:rPr lang="en-GB" dirty="0">
                <a:latin typeface="Comic Sans MS"/>
                <a:cs typeface="Calibri"/>
              </a:rPr>
              <a:t>Double 7 =</a:t>
            </a:r>
          </a:p>
          <a:p>
            <a:r>
              <a:rPr lang="en-GB" dirty="0">
                <a:latin typeface="Comic Sans MS"/>
                <a:cs typeface="Calibri"/>
              </a:rPr>
              <a:t>Double 1 =</a:t>
            </a:r>
          </a:p>
          <a:p>
            <a:r>
              <a:rPr lang="en-GB" dirty="0">
                <a:latin typeface="Comic Sans MS"/>
                <a:cs typeface="Calibri"/>
              </a:rPr>
              <a:t>Double 0 = </a:t>
            </a:r>
          </a:p>
        </p:txBody>
      </p:sp>
      <p:sp>
        <p:nvSpPr>
          <p:cNvPr id="30" name="TextBox 3">
            <a:extLst>
              <a:ext uri="{FF2B5EF4-FFF2-40B4-BE49-F238E27FC236}">
                <a16:creationId xmlns:a16="http://schemas.microsoft.com/office/drawing/2014/main" id="{BB976E4B-0098-FA37-6313-64184892BB7D}"/>
              </a:ext>
            </a:extLst>
          </p:cNvPr>
          <p:cNvSpPr txBox="1"/>
          <p:nvPr/>
        </p:nvSpPr>
        <p:spPr>
          <a:xfrm>
            <a:off x="7353489" y="795617"/>
            <a:ext cx="3169023" cy="2585323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u="sng" dirty="0">
                <a:latin typeface="Comic Sans MS"/>
                <a:cs typeface="Calibri"/>
              </a:rPr>
              <a:t>Equal groups</a:t>
            </a:r>
            <a:endParaRPr lang="en-US" u="sng" dirty="0">
              <a:cs typeface="Calibri" panose="020F0502020204030204"/>
            </a:endParaRPr>
          </a:p>
          <a:p>
            <a:endParaRPr lang="en-GB" sz="1600" dirty="0">
              <a:latin typeface="Comic Sans MS"/>
              <a:cs typeface="Calibri"/>
            </a:endParaRPr>
          </a:p>
          <a:p>
            <a:r>
              <a:rPr lang="en-GB" sz="1600" dirty="0">
                <a:latin typeface="Comic Sans MS"/>
                <a:cs typeface="Calibri"/>
              </a:rPr>
              <a:t>2 groups of 2 = </a:t>
            </a:r>
            <a:endParaRPr lang="en-GB" dirty="0">
              <a:cs typeface="Calibri"/>
            </a:endParaRPr>
          </a:p>
          <a:p>
            <a:r>
              <a:rPr lang="en-GB" sz="1600" dirty="0">
                <a:latin typeface="Comic Sans MS"/>
                <a:cs typeface="Calibri"/>
              </a:rPr>
              <a:t>3 groups of 2 = </a:t>
            </a:r>
          </a:p>
          <a:p>
            <a:r>
              <a:rPr lang="en-GB" sz="1600" dirty="0">
                <a:latin typeface="Comic Sans MS"/>
                <a:cs typeface="Calibri"/>
              </a:rPr>
              <a:t>5 groups of 2 =</a:t>
            </a:r>
          </a:p>
          <a:p>
            <a:r>
              <a:rPr lang="en-GB" sz="1600" dirty="0">
                <a:latin typeface="Comic Sans MS"/>
                <a:cs typeface="Calibri"/>
              </a:rPr>
              <a:t>6 groups of 2 = </a:t>
            </a:r>
          </a:p>
          <a:p>
            <a:r>
              <a:rPr lang="en-GB" sz="1600" dirty="0">
                <a:latin typeface="Comic Sans MS"/>
                <a:cs typeface="Calibri"/>
              </a:rPr>
              <a:t>8 groups of 2 = </a:t>
            </a:r>
          </a:p>
          <a:p>
            <a:r>
              <a:rPr lang="en-GB" sz="1600" dirty="0">
                <a:latin typeface="Comic Sans MS"/>
                <a:cs typeface="Calibri"/>
              </a:rPr>
              <a:t>9 groups of 2 =</a:t>
            </a:r>
          </a:p>
          <a:p>
            <a:endParaRPr lang="en-GB" sz="1600" dirty="0">
              <a:latin typeface="Comic Sans MS"/>
              <a:cs typeface="Calibri"/>
            </a:endParaRPr>
          </a:p>
          <a:p>
            <a:r>
              <a:rPr lang="en-GB" sz="1600" dirty="0">
                <a:latin typeface="Comic Sans MS"/>
                <a:cs typeface="Calibri"/>
              </a:rPr>
              <a:t>___ groups of 2 = 20</a:t>
            </a:r>
            <a:r>
              <a:rPr lang="en-GB" dirty="0">
                <a:latin typeface="Consolas"/>
                <a:cs typeface="Calibri"/>
              </a:rPr>
              <a:t> </a:t>
            </a:r>
          </a:p>
        </p:txBody>
      </p:sp>
      <p:pic>
        <p:nvPicPr>
          <p:cNvPr id="33" name="Picture 32" descr="A blue box with a couple of cupcakes in it&#10;&#10;Description automatically generated">
            <a:extLst>
              <a:ext uri="{FF2B5EF4-FFF2-40B4-BE49-F238E27FC236}">
                <a16:creationId xmlns:a16="http://schemas.microsoft.com/office/drawing/2014/main" id="{70CB0912-F786-198D-29B5-FA0F853DA9C2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193" r="2193"/>
          <a:stretch/>
        </p:blipFill>
        <p:spPr>
          <a:xfrm>
            <a:off x="7381620" y="4081397"/>
            <a:ext cx="2396393" cy="655955"/>
          </a:xfrm>
          <a:prstGeom prst="rect">
            <a:avLst/>
          </a:prstGeom>
        </p:spPr>
      </p:pic>
      <p:pic>
        <p:nvPicPr>
          <p:cNvPr id="34" name="Picture 33" descr="A drawing of a cake and a cupcake&#10;&#10;Description automatically generated">
            <a:extLst>
              <a:ext uri="{FF2B5EF4-FFF2-40B4-BE49-F238E27FC236}">
                <a16:creationId xmlns:a16="http://schemas.microsoft.com/office/drawing/2014/main" id="{C3D45022-4504-6C36-9B7B-F1EC1444772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10696" y="5015900"/>
            <a:ext cx="2344589" cy="940279"/>
          </a:xfrm>
          <a:prstGeom prst="rect">
            <a:avLst/>
          </a:prstGeom>
        </p:spPr>
      </p:pic>
      <p:sp>
        <p:nvSpPr>
          <p:cNvPr id="35" name="TextBox 22">
            <a:extLst>
              <a:ext uri="{FF2B5EF4-FFF2-40B4-BE49-F238E27FC236}">
                <a16:creationId xmlns:a16="http://schemas.microsoft.com/office/drawing/2014/main" id="{2CE18ED1-D0C1-8D49-B86D-6DF23F8D0E32}"/>
              </a:ext>
            </a:extLst>
          </p:cNvPr>
          <p:cNvSpPr txBox="1"/>
          <p:nvPr/>
        </p:nvSpPr>
        <p:spPr>
          <a:xfrm>
            <a:off x="7384786" y="3500383"/>
            <a:ext cx="2249481" cy="2981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50" dirty="0">
              <a:latin typeface="Comic Sans MS"/>
            </a:endParaRPr>
          </a:p>
        </p:txBody>
      </p:sp>
      <p:sp>
        <p:nvSpPr>
          <p:cNvPr id="36" name="TextBox 22">
            <a:extLst>
              <a:ext uri="{FF2B5EF4-FFF2-40B4-BE49-F238E27FC236}">
                <a16:creationId xmlns:a16="http://schemas.microsoft.com/office/drawing/2014/main" id="{1B49E326-AE00-E248-1669-7FE598726405}"/>
              </a:ext>
            </a:extLst>
          </p:cNvPr>
          <p:cNvSpPr txBox="1"/>
          <p:nvPr/>
        </p:nvSpPr>
        <p:spPr>
          <a:xfrm>
            <a:off x="7436933" y="3586571"/>
            <a:ext cx="2249481" cy="2981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50" dirty="0">
                <a:latin typeface="Comic Sans MS"/>
              </a:rPr>
              <a:t>How many cakes?</a:t>
            </a:r>
          </a:p>
        </p:txBody>
      </p:sp>
      <p:sp>
        <p:nvSpPr>
          <p:cNvPr id="4" name="TextBox 46">
            <a:extLst>
              <a:ext uri="{FF2B5EF4-FFF2-40B4-BE49-F238E27FC236}">
                <a16:creationId xmlns:a16="http://schemas.microsoft.com/office/drawing/2014/main" id="{78F7E7BF-EC46-46B3-B340-C52CB67CFDEF}"/>
              </a:ext>
            </a:extLst>
          </p:cNvPr>
          <p:cNvSpPr txBox="1"/>
          <p:nvPr/>
        </p:nvSpPr>
        <p:spPr>
          <a:xfrm>
            <a:off x="5572623" y="208107"/>
            <a:ext cx="4200133" cy="47513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00" dirty="0">
                <a:solidFill>
                  <a:srgbClr val="000000"/>
                </a:solidFill>
                <a:latin typeface="Comic Sans MS"/>
              </a:rPr>
              <a:t>Can you complete a robot in </a:t>
            </a:r>
            <a:r>
              <a:rPr lang="en-GB" sz="1300" dirty="0" err="1">
                <a:solidFill>
                  <a:srgbClr val="000000"/>
                </a:solidFill>
                <a:latin typeface="Comic Sans MS"/>
              </a:rPr>
              <a:t>Numbots</a:t>
            </a:r>
            <a:r>
              <a:rPr lang="en-GB" sz="1300" dirty="0">
                <a:solidFill>
                  <a:srgbClr val="000000"/>
                </a:solidFill>
                <a:latin typeface="Comic Sans MS"/>
              </a:rPr>
              <a:t> to gain a certificate next week?</a:t>
            </a:r>
            <a:endParaRPr lang="en-GB" sz="1300" dirty="0">
              <a:solidFill>
                <a:srgbClr val="000000"/>
              </a:solidFill>
              <a:latin typeface="Comic Sans MS" pitchFamily="66"/>
            </a:endParaRPr>
          </a:p>
        </p:txBody>
      </p:sp>
      <p:pic>
        <p:nvPicPr>
          <p:cNvPr id="8" name="Picture 7" descr="NumBots | Welcome to the NumBlog!">
            <a:extLst>
              <a:ext uri="{FF2B5EF4-FFF2-40B4-BE49-F238E27FC236}">
                <a16:creationId xmlns:a16="http://schemas.microsoft.com/office/drawing/2014/main" id="{EACC6AFE-8EBA-E28A-4840-73E5F0D05AB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35217" y="63569"/>
            <a:ext cx="1202533" cy="60795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F27F03-7FA9-B4E8-6892-42100D43634D}"/>
              </a:ext>
            </a:extLst>
          </p:cNvPr>
          <p:cNvSpPr txBox="1"/>
          <p:nvPr/>
        </p:nvSpPr>
        <p:spPr>
          <a:xfrm>
            <a:off x="169025" y="6324708"/>
            <a:ext cx="9138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Spellings:   swan   quantity   wart   worse   worship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>
            <a:extLst>
              <a:ext uri="{FF2B5EF4-FFF2-40B4-BE49-F238E27FC236}">
                <a16:creationId xmlns:a16="http://schemas.microsoft.com/office/drawing/2014/main" id="{D08EB1CD-520D-1D35-94E3-0C5631CEF19B}"/>
              </a:ext>
            </a:extLst>
          </p:cNvPr>
          <p:cNvSpPr txBox="1"/>
          <p:nvPr/>
        </p:nvSpPr>
        <p:spPr>
          <a:xfrm>
            <a:off x="9986763" y="4364464"/>
            <a:ext cx="6886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FFD966"/>
                </a:solidFill>
                <a:latin typeface="Comic Sans MS" pitchFamily="66"/>
              </a:rPr>
              <a:t>Shape</a:t>
            </a:r>
          </a:p>
        </p:txBody>
      </p:sp>
      <p:pic>
        <p:nvPicPr>
          <p:cNvPr id="3" name="Picture 63">
            <a:extLst>
              <a:ext uri="{FF2B5EF4-FFF2-40B4-BE49-F238E27FC236}">
                <a16:creationId xmlns:a16="http://schemas.microsoft.com/office/drawing/2014/main" id="{042655ED-962C-67A6-CDFC-062AECD0B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949" y="4065434"/>
            <a:ext cx="632324" cy="5814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9">
            <a:extLst>
              <a:ext uri="{FF2B5EF4-FFF2-40B4-BE49-F238E27FC236}">
                <a16:creationId xmlns:a16="http://schemas.microsoft.com/office/drawing/2014/main" id="{231B9217-FCFF-867F-97E6-8A56D1577F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4137" y="3969376"/>
            <a:ext cx="709710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0">
            <a:extLst>
              <a:ext uri="{FF2B5EF4-FFF2-40B4-BE49-F238E27FC236}">
                <a16:creationId xmlns:a16="http://schemas.microsoft.com/office/drawing/2014/main" id="{10FB9C17-F63B-DF54-A3F9-CC6E6721B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02918" y="2465906"/>
            <a:ext cx="1054403" cy="59462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71">
            <a:extLst>
              <a:ext uri="{FF2B5EF4-FFF2-40B4-BE49-F238E27FC236}">
                <a16:creationId xmlns:a16="http://schemas.microsoft.com/office/drawing/2014/main" id="{AD5796F6-30C1-576B-D6E1-E77DF47614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72940" y="2363533"/>
            <a:ext cx="632324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72">
            <a:extLst>
              <a:ext uri="{FF2B5EF4-FFF2-40B4-BE49-F238E27FC236}">
                <a16:creationId xmlns:a16="http://schemas.microsoft.com/office/drawing/2014/main" id="{F1AA8942-B95C-080E-02CC-83D3C9B6B7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6617" y="3510018"/>
            <a:ext cx="1598501" cy="8998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74">
            <a:extLst>
              <a:ext uri="{FF2B5EF4-FFF2-40B4-BE49-F238E27FC236}">
                <a16:creationId xmlns:a16="http://schemas.microsoft.com/office/drawing/2014/main" id="{CC9F3542-8209-841F-51FA-943D02884A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86617" y="4600550"/>
            <a:ext cx="1824024" cy="103250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82A9FAFA-A710-FD77-2F29-B1CE063281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74713" y="4795768"/>
            <a:ext cx="2418748" cy="43790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3BD1123C-91AA-55F8-DE71-64262115BF84}"/>
              </a:ext>
            </a:extLst>
          </p:cNvPr>
          <p:cNvSpPr txBox="1"/>
          <p:nvPr/>
        </p:nvSpPr>
        <p:spPr>
          <a:xfrm>
            <a:off x="9881955" y="4666628"/>
            <a:ext cx="25965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Complete the sentences. </a:t>
            </a:r>
          </a:p>
        </p:txBody>
      </p:sp>
      <p:sp>
        <p:nvSpPr>
          <p:cNvPr id="16" name="TextBox 18">
            <a:extLst>
              <a:ext uri="{FF2B5EF4-FFF2-40B4-BE49-F238E27FC236}">
                <a16:creationId xmlns:a16="http://schemas.microsoft.com/office/drawing/2014/main" id="{9A1CB429-D633-781E-D0F9-442D84C62901}"/>
              </a:ext>
            </a:extLst>
          </p:cNvPr>
          <p:cNvSpPr txBox="1"/>
          <p:nvPr/>
        </p:nvSpPr>
        <p:spPr>
          <a:xfrm>
            <a:off x="10047024" y="5615174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The pattern has 3 ______________________. </a:t>
            </a:r>
          </a:p>
        </p:txBody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5A52A960-BCFB-ABDA-F6C5-1CB577956C8B}"/>
              </a:ext>
            </a:extLst>
          </p:cNvPr>
          <p:cNvSpPr txBox="1"/>
          <p:nvPr/>
        </p:nvSpPr>
        <p:spPr>
          <a:xfrm>
            <a:off x="9881955" y="6138805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The pattern has 1 ______________________. 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060A5522-46DF-C0EC-6FB9-6A704162B7E7}"/>
              </a:ext>
            </a:extLst>
          </p:cNvPr>
          <p:cNvSpPr/>
          <p:nvPr/>
        </p:nvSpPr>
        <p:spPr>
          <a:xfrm>
            <a:off x="101563" y="1496973"/>
            <a:ext cx="3017786" cy="3260686"/>
          </a:xfrm>
          <a:prstGeom prst="rect">
            <a:avLst/>
          </a:prstGeom>
          <a:noFill/>
          <a:ln w="38100" cap="flat">
            <a:solidFill>
              <a:srgbClr val="0070C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19" name="TextBox 25">
            <a:extLst>
              <a:ext uri="{FF2B5EF4-FFF2-40B4-BE49-F238E27FC236}">
                <a16:creationId xmlns:a16="http://schemas.microsoft.com/office/drawing/2014/main" id="{8D9B28D1-580F-DC3C-3569-845935AD43D0}"/>
              </a:ext>
            </a:extLst>
          </p:cNvPr>
          <p:cNvSpPr txBox="1"/>
          <p:nvPr/>
        </p:nvSpPr>
        <p:spPr>
          <a:xfrm>
            <a:off x="133731" y="1542346"/>
            <a:ext cx="2915765" cy="445314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dirty="0">
                <a:latin typeface="Comic Sans MS"/>
              </a:rPr>
              <a:t>Division </a:t>
            </a: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00" dirty="0">
                <a:latin typeface="Comic Sans MS"/>
              </a:rPr>
              <a:t>Divide means share into equal groups</a:t>
            </a:r>
            <a:endParaRPr lang="en-GB" sz="1400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 4 ÷  2 = 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10 ÷ 2 = 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14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8 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12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16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 6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latin typeface="Comic Sans MS"/>
              </a:rPr>
              <a:t>20 ÷ 2 =</a:t>
            </a: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600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500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500" dirty="0">
              <a:latin typeface="Comic Sans MS" pitchFamily="66"/>
            </a:endParaRPr>
          </a:p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50" dirty="0">
              <a:latin typeface="Comic Sans MS" pitchFamily="66"/>
            </a:endParaRPr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5BD6AA13-858A-43BE-0D0F-54A3A7885364}"/>
              </a:ext>
            </a:extLst>
          </p:cNvPr>
          <p:cNvSpPr/>
          <p:nvPr/>
        </p:nvSpPr>
        <p:spPr>
          <a:xfrm>
            <a:off x="3233564" y="3498584"/>
            <a:ext cx="4008029" cy="2609448"/>
          </a:xfrm>
          <a:prstGeom prst="rect">
            <a:avLst/>
          </a:prstGeom>
          <a:noFill/>
          <a:ln w="38103" cap="flat">
            <a:solidFill>
              <a:srgbClr val="FFC00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3" name="TextBox 20">
            <a:extLst>
              <a:ext uri="{FF2B5EF4-FFF2-40B4-BE49-F238E27FC236}">
                <a16:creationId xmlns:a16="http://schemas.microsoft.com/office/drawing/2014/main" id="{D9A410DB-86BA-0BF7-7886-4F15897B86B0}"/>
              </a:ext>
            </a:extLst>
          </p:cNvPr>
          <p:cNvSpPr txBox="1"/>
          <p:nvPr/>
        </p:nvSpPr>
        <p:spPr>
          <a:xfrm>
            <a:off x="3304195" y="3672230"/>
            <a:ext cx="3847229" cy="29816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0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50" dirty="0">
                <a:latin typeface="Comic Sans MS"/>
              </a:rPr>
              <a:t>Order from the smallest to greatest</a:t>
            </a:r>
            <a:endParaRPr lang="en-GB" sz="1450" dirty="0">
              <a:latin typeface="Comic Sans MS"/>
              <a:cs typeface="Calibri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DDDFC73-68F0-28A9-2438-C0B211ECC13C}"/>
              </a:ext>
            </a:extLst>
          </p:cNvPr>
          <p:cNvSpPr/>
          <p:nvPr/>
        </p:nvSpPr>
        <p:spPr>
          <a:xfrm>
            <a:off x="3233564" y="812248"/>
            <a:ext cx="4008029" cy="2581603"/>
          </a:xfrm>
          <a:prstGeom prst="rect">
            <a:avLst/>
          </a:prstGeom>
          <a:noFill/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7" name="TextBox 48">
            <a:extLst>
              <a:ext uri="{FF2B5EF4-FFF2-40B4-BE49-F238E27FC236}">
                <a16:creationId xmlns:a16="http://schemas.microsoft.com/office/drawing/2014/main" id="{6A70E027-167A-7ABB-C39A-E8135E96DC06}"/>
              </a:ext>
            </a:extLst>
          </p:cNvPr>
          <p:cNvSpPr txBox="1"/>
          <p:nvPr/>
        </p:nvSpPr>
        <p:spPr>
          <a:xfrm>
            <a:off x="3064989" y="1168715"/>
            <a:ext cx="1584140" cy="9709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/>
          </a:p>
          <a:p>
            <a:pPr algn="ctr" defTabSz="742950">
              <a:lnSpc>
                <a:spcPct val="20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300" kern="0" dirty="0">
              <a:solidFill>
                <a:srgbClr val="000000"/>
              </a:solidFill>
              <a:latin typeface="Comic Sans MS" pitchFamily="66"/>
            </a:endParaRPr>
          </a:p>
        </p:txBody>
      </p:sp>
      <p:cxnSp>
        <p:nvCxnSpPr>
          <p:cNvPr id="31" name="Straight Arrow Connector 26">
            <a:extLst>
              <a:ext uri="{FF2B5EF4-FFF2-40B4-BE49-F238E27FC236}">
                <a16:creationId xmlns:a16="http://schemas.microsoft.com/office/drawing/2014/main" id="{75F08865-E33B-39B7-54EF-98EA933A4576}"/>
              </a:ext>
            </a:extLst>
          </p:cNvPr>
          <p:cNvCxnSpPr/>
          <p:nvPr/>
        </p:nvCxnSpPr>
        <p:spPr>
          <a:xfrm flipV="1">
            <a:off x="11345299" y="956940"/>
            <a:ext cx="6820" cy="460866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2" name="Straight Arrow Connector 32">
            <a:extLst>
              <a:ext uri="{FF2B5EF4-FFF2-40B4-BE49-F238E27FC236}">
                <a16:creationId xmlns:a16="http://schemas.microsoft.com/office/drawing/2014/main" id="{84009448-1794-E080-2616-36C7753746E9}"/>
              </a:ext>
            </a:extLst>
          </p:cNvPr>
          <p:cNvCxnSpPr/>
          <p:nvPr/>
        </p:nvCxnSpPr>
        <p:spPr>
          <a:xfrm>
            <a:off x="11480958" y="1097593"/>
            <a:ext cx="317670" cy="2875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sp>
        <p:nvSpPr>
          <p:cNvPr id="39" name="Rectangle 17">
            <a:extLst>
              <a:ext uri="{FF2B5EF4-FFF2-40B4-BE49-F238E27FC236}">
                <a16:creationId xmlns:a16="http://schemas.microsoft.com/office/drawing/2014/main" id="{97EE083E-90A1-5F80-19BB-6560464D3839}"/>
              </a:ext>
            </a:extLst>
          </p:cNvPr>
          <p:cNvSpPr/>
          <p:nvPr/>
        </p:nvSpPr>
        <p:spPr>
          <a:xfrm>
            <a:off x="7354700" y="815481"/>
            <a:ext cx="2452515" cy="2609455"/>
          </a:xfrm>
          <a:prstGeom prst="rect">
            <a:avLst/>
          </a:prstGeom>
          <a:noFill/>
          <a:ln w="38103" cap="flat">
            <a:solidFill>
              <a:srgbClr val="FF000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01ECA86-C149-35EE-2CED-C32F98174EAF}"/>
              </a:ext>
            </a:extLst>
          </p:cNvPr>
          <p:cNvSpPr txBox="1"/>
          <p:nvPr/>
        </p:nvSpPr>
        <p:spPr>
          <a:xfrm>
            <a:off x="96706" y="806030"/>
            <a:ext cx="3035994" cy="54258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50" dirty="0">
                <a:latin typeface="Comic Sans MS"/>
              </a:rPr>
              <a:t>Year 2 homework 07.03.24</a:t>
            </a:r>
            <a:endParaRPr lang="en-GB" sz="1463" dirty="0">
              <a:latin typeface="Comic Sans MS" panose="030F0702030302020204" pitchFamily="66" charset="0"/>
            </a:endParaRPr>
          </a:p>
          <a:p>
            <a:r>
              <a:rPr lang="en-GB" sz="1450" dirty="0">
                <a:latin typeface="Comic Sans MS"/>
              </a:rPr>
              <a:t>Return by 14.03.24</a:t>
            </a:r>
            <a:endParaRPr lang="en-GB" sz="1450" dirty="0">
              <a:latin typeface="Comic Sans MS" panose="030F0702030302020204" pitchFamily="66" charset="0"/>
            </a:endParaRPr>
          </a:p>
        </p:txBody>
      </p:sp>
      <p:sp>
        <p:nvSpPr>
          <p:cNvPr id="37" name="Rectangle 9">
            <a:extLst>
              <a:ext uri="{FF2B5EF4-FFF2-40B4-BE49-F238E27FC236}">
                <a16:creationId xmlns:a16="http://schemas.microsoft.com/office/drawing/2014/main" id="{A90F0216-1BEF-7F75-905F-0F03E85B2905}"/>
              </a:ext>
            </a:extLst>
          </p:cNvPr>
          <p:cNvSpPr/>
          <p:nvPr/>
        </p:nvSpPr>
        <p:spPr>
          <a:xfrm>
            <a:off x="7344231" y="3520858"/>
            <a:ext cx="2466839" cy="2574165"/>
          </a:xfrm>
          <a:prstGeom prst="rect">
            <a:avLst/>
          </a:prstGeom>
          <a:noFill/>
          <a:ln w="38103" cap="flat">
            <a:solidFill>
              <a:srgbClr val="00B0F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6BB57BB-CC16-C37B-EAB9-9F22E9FA3138}"/>
              </a:ext>
            </a:extLst>
          </p:cNvPr>
          <p:cNvSpPr txBox="1"/>
          <p:nvPr/>
        </p:nvSpPr>
        <p:spPr>
          <a:xfrm>
            <a:off x="7380237" y="821513"/>
            <a:ext cx="234471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dirty="0">
                <a:latin typeface="Comic Sans MS"/>
              </a:rPr>
              <a:t>Can you make £10 in three different ways?</a:t>
            </a:r>
          </a:p>
        </p:txBody>
      </p:sp>
      <p:pic>
        <p:nvPicPr>
          <p:cNvPr id="1026" name="Picture 2" descr="Year 1 Part-Whole Model Game | Classroom Secrets Kids">
            <a:extLst>
              <a:ext uri="{FF2B5EF4-FFF2-40B4-BE49-F238E27FC236}">
                <a16:creationId xmlns:a16="http://schemas.microsoft.com/office/drawing/2014/main" id="{AA53D19A-46EF-7A91-86F2-0A332D687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675" y="1333065"/>
            <a:ext cx="986104" cy="103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Year 1 Part-Whole Model Game | Classroom Secrets Kids">
            <a:extLst>
              <a:ext uri="{FF2B5EF4-FFF2-40B4-BE49-F238E27FC236}">
                <a16:creationId xmlns:a16="http://schemas.microsoft.com/office/drawing/2014/main" id="{B518BFC7-AC4F-C746-730D-BBDA47573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733" y="1321396"/>
            <a:ext cx="986104" cy="103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Year 1 Part-Whole Model Game | Classroom Secrets Kids">
            <a:extLst>
              <a:ext uri="{FF2B5EF4-FFF2-40B4-BE49-F238E27FC236}">
                <a16:creationId xmlns:a16="http://schemas.microsoft.com/office/drawing/2014/main" id="{13A6F177-0A81-CDFF-BA8A-7C23BECA5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108792" y="2357066"/>
            <a:ext cx="986104" cy="103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A036021C-E9A9-032A-C1DB-05DAC02F9B3A}"/>
              </a:ext>
            </a:extLst>
          </p:cNvPr>
          <p:cNvSpPr txBox="1"/>
          <p:nvPr/>
        </p:nvSpPr>
        <p:spPr>
          <a:xfrm>
            <a:off x="7740990" y="1357680"/>
            <a:ext cx="184731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7ECF7B5-B843-D56D-59BF-0267D64FC5BC}"/>
              </a:ext>
            </a:extLst>
          </p:cNvPr>
          <p:cNvSpPr txBox="1"/>
          <p:nvPr/>
        </p:nvSpPr>
        <p:spPr>
          <a:xfrm>
            <a:off x="8371605" y="2363533"/>
            <a:ext cx="184731" cy="369332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21E50CD-8BFD-8241-BD16-8504C0FB6CB4}"/>
              </a:ext>
            </a:extLst>
          </p:cNvPr>
          <p:cNvSpPr txBox="1"/>
          <p:nvPr/>
        </p:nvSpPr>
        <p:spPr>
          <a:xfrm>
            <a:off x="133244" y="182880"/>
            <a:ext cx="3783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 _____________________</a:t>
            </a:r>
          </a:p>
        </p:txBody>
      </p:sp>
      <p:pic>
        <p:nvPicPr>
          <p:cNvPr id="28" name="Picture 27" descr="A group of green squares&#10;&#10;Description automatically generated">
            <a:extLst>
              <a:ext uri="{FF2B5EF4-FFF2-40B4-BE49-F238E27FC236}">
                <a16:creationId xmlns:a16="http://schemas.microsoft.com/office/drawing/2014/main" id="{DC972BD1-3C0A-665F-0049-AA45D48DBC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8118" y="4179918"/>
            <a:ext cx="3918549" cy="1098611"/>
          </a:xfrm>
          <a:prstGeom prst="rect">
            <a:avLst/>
          </a:prstGeom>
        </p:spPr>
      </p:pic>
      <p:sp>
        <p:nvSpPr>
          <p:cNvPr id="40" name="TextBox 15">
            <a:extLst>
              <a:ext uri="{FF2B5EF4-FFF2-40B4-BE49-F238E27FC236}">
                <a16:creationId xmlns:a16="http://schemas.microsoft.com/office/drawing/2014/main" id="{263E1507-37D9-1B43-E212-3715E30792D9}"/>
              </a:ext>
            </a:extLst>
          </p:cNvPr>
          <p:cNvSpPr txBox="1"/>
          <p:nvPr/>
        </p:nvSpPr>
        <p:spPr>
          <a:xfrm>
            <a:off x="7385091" y="3570302"/>
            <a:ext cx="2173589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/>
                <a:cs typeface="Calibri"/>
              </a:rPr>
              <a:t>Multiplication</a:t>
            </a:r>
          </a:p>
          <a:p>
            <a:endParaRPr lang="en-GB" dirty="0">
              <a:latin typeface="Comic Sans MS"/>
              <a:cs typeface="Calibri"/>
            </a:endParaRPr>
          </a:p>
          <a:p>
            <a:r>
              <a:rPr lang="en-GB" dirty="0">
                <a:latin typeface="Comic Sans MS"/>
                <a:cs typeface="Calibri"/>
              </a:rPr>
              <a:t>1 x 3   =</a:t>
            </a:r>
          </a:p>
          <a:p>
            <a:r>
              <a:rPr lang="en-GB" dirty="0">
                <a:latin typeface="Comic Sans MS"/>
                <a:cs typeface="Calibri"/>
              </a:rPr>
              <a:t>3 x 2   = </a:t>
            </a:r>
          </a:p>
          <a:p>
            <a:r>
              <a:rPr lang="en-GB" dirty="0">
                <a:latin typeface="Comic Sans MS"/>
                <a:cs typeface="Calibri"/>
              </a:rPr>
              <a:t>3 x 5   =</a:t>
            </a:r>
          </a:p>
          <a:p>
            <a:r>
              <a:rPr lang="en-GB" dirty="0">
                <a:latin typeface="Comic Sans MS"/>
                <a:cs typeface="Calibri"/>
              </a:rPr>
              <a:t>3 x 10  = </a:t>
            </a:r>
          </a:p>
          <a:p>
            <a:r>
              <a:rPr lang="en-GB" dirty="0">
                <a:latin typeface="Comic Sans MS"/>
                <a:cs typeface="Calibri"/>
              </a:rPr>
              <a:t>5 x 3   =</a:t>
            </a:r>
          </a:p>
          <a:p>
            <a:r>
              <a:rPr lang="en-GB" dirty="0">
                <a:latin typeface="Comic Sans MS"/>
                <a:cs typeface="Calibri"/>
              </a:rPr>
              <a:t>3 x 4   =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A01C08A-4BB7-94B0-1362-E2EAD132B606}"/>
              </a:ext>
            </a:extLst>
          </p:cNvPr>
          <p:cNvSpPr txBox="1"/>
          <p:nvPr/>
        </p:nvSpPr>
        <p:spPr>
          <a:xfrm>
            <a:off x="7668583" y="1376463"/>
            <a:ext cx="5310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£10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CD49A7C-F466-EE4F-5950-8011735E7E13}"/>
              </a:ext>
            </a:extLst>
          </p:cNvPr>
          <p:cNvSpPr txBox="1"/>
          <p:nvPr/>
        </p:nvSpPr>
        <p:spPr>
          <a:xfrm>
            <a:off x="8948167" y="1376462"/>
            <a:ext cx="5310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£10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7AEC7B6-80FC-B8EB-A200-3C9C272A99C2}"/>
              </a:ext>
            </a:extLst>
          </p:cNvPr>
          <p:cNvSpPr txBox="1"/>
          <p:nvPr/>
        </p:nvSpPr>
        <p:spPr>
          <a:xfrm>
            <a:off x="8286809" y="3001104"/>
            <a:ext cx="53106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£10</a:t>
            </a:r>
            <a:endParaRPr lang="en-GB" dirty="0"/>
          </a:p>
        </p:txBody>
      </p:sp>
      <p:sp>
        <p:nvSpPr>
          <p:cNvPr id="46" name="TextBox 7">
            <a:extLst>
              <a:ext uri="{FF2B5EF4-FFF2-40B4-BE49-F238E27FC236}">
                <a16:creationId xmlns:a16="http://schemas.microsoft.com/office/drawing/2014/main" id="{DB804218-CE6D-A08E-8B03-8490C785D4C0}"/>
              </a:ext>
            </a:extLst>
          </p:cNvPr>
          <p:cNvSpPr txBox="1"/>
          <p:nvPr/>
        </p:nvSpPr>
        <p:spPr>
          <a:xfrm>
            <a:off x="3302353" y="819931"/>
            <a:ext cx="3611465" cy="341632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Comic Sans MS"/>
                <a:cs typeface="Calibri"/>
              </a:rPr>
              <a:t>Addition and subtraction</a:t>
            </a:r>
          </a:p>
          <a:p>
            <a:endParaRPr lang="en-GB" dirty="0">
              <a:latin typeface="Comic Sans MS"/>
              <a:cs typeface="Calibri"/>
            </a:endParaRPr>
          </a:p>
          <a:p>
            <a:r>
              <a:rPr lang="en-GB" sz="2400" dirty="0">
                <a:latin typeface="Comic Sans MS"/>
                <a:cs typeface="Calibri"/>
              </a:rPr>
              <a:t>26 + 24 =</a:t>
            </a:r>
          </a:p>
          <a:p>
            <a:r>
              <a:rPr lang="en-GB" sz="2400" dirty="0">
                <a:latin typeface="Comic Sans MS"/>
                <a:cs typeface="Calibri"/>
              </a:rPr>
              <a:t>19 + 41  = </a:t>
            </a:r>
          </a:p>
          <a:p>
            <a:r>
              <a:rPr lang="en-GB" sz="2400" dirty="0">
                <a:latin typeface="Comic Sans MS"/>
                <a:cs typeface="Calibri"/>
              </a:rPr>
              <a:t>90 + 10  =</a:t>
            </a:r>
          </a:p>
          <a:p>
            <a:r>
              <a:rPr lang="en-GB" sz="2400" dirty="0">
                <a:latin typeface="Comic Sans MS"/>
                <a:cs typeface="Calibri"/>
              </a:rPr>
              <a:t>76 + 14 =</a:t>
            </a:r>
          </a:p>
          <a:p>
            <a:endParaRPr lang="en-GB" sz="2400" dirty="0">
              <a:latin typeface="Comic Sans MS"/>
              <a:cs typeface="Calibri"/>
            </a:endParaRPr>
          </a:p>
          <a:p>
            <a:endParaRPr lang="en-GB" sz="2400" dirty="0">
              <a:latin typeface="Comic Sans MS"/>
              <a:cs typeface="Calibri"/>
            </a:endParaRPr>
          </a:p>
          <a:p>
            <a:endParaRPr lang="en-GB" dirty="0">
              <a:latin typeface="Comic Sans MS"/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5CE1994-C430-49B9-F202-7E6D9EB56B39}"/>
              </a:ext>
            </a:extLst>
          </p:cNvPr>
          <p:cNvSpPr txBox="1"/>
          <p:nvPr/>
        </p:nvSpPr>
        <p:spPr>
          <a:xfrm>
            <a:off x="5284524" y="1426720"/>
            <a:ext cx="186647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rtl="0"/>
            <a:r>
              <a:rPr lang="en-GB" sz="2400" baseline="0">
                <a:latin typeface="Comic Sans MS"/>
                <a:ea typeface="Segoe UI"/>
                <a:cs typeface="Segoe UI"/>
              </a:rPr>
              <a:t>30 - 13 =</a:t>
            </a:r>
            <a:r>
              <a:rPr lang="en-US" sz="2400">
                <a:latin typeface="Comic Sans MS"/>
                <a:ea typeface="Segoe UI"/>
                <a:cs typeface="Segoe UI"/>
              </a:rPr>
              <a:t>​</a:t>
            </a:r>
            <a:br>
              <a:rPr lang="en-US" sz="2400">
                <a:latin typeface="Comic Sans MS"/>
                <a:ea typeface="Segoe UI"/>
                <a:cs typeface="Segoe UI"/>
              </a:rPr>
            </a:br>
            <a:r>
              <a:rPr lang="en-GB" sz="2400" baseline="0">
                <a:latin typeface="Comic Sans MS"/>
                <a:ea typeface="Segoe UI"/>
                <a:cs typeface="Segoe UI"/>
              </a:rPr>
              <a:t>50 - 23 =</a:t>
            </a:r>
            <a:r>
              <a:rPr lang="en-US" sz="2400">
                <a:latin typeface="Comic Sans MS"/>
                <a:ea typeface="Segoe UI"/>
                <a:cs typeface="Segoe UI"/>
              </a:rPr>
              <a:t>​</a:t>
            </a:r>
          </a:p>
          <a:p>
            <a:pPr rtl="0"/>
            <a:r>
              <a:rPr lang="en-GB" sz="2400" baseline="0">
                <a:latin typeface="Comic Sans MS"/>
                <a:ea typeface="Segoe UI"/>
                <a:cs typeface="Segoe UI"/>
              </a:rPr>
              <a:t>60 - 33 =</a:t>
            </a:r>
            <a:r>
              <a:rPr lang="en-US" sz="2400">
                <a:latin typeface="Comic Sans MS"/>
                <a:ea typeface="Segoe UI"/>
                <a:cs typeface="Segoe UI"/>
              </a:rPr>
              <a:t>​</a:t>
            </a:r>
          </a:p>
          <a:p>
            <a:pPr rtl="0"/>
            <a:r>
              <a:rPr lang="en-GB" sz="2400" baseline="0">
                <a:latin typeface="Comic Sans MS"/>
                <a:ea typeface="Segoe UI"/>
                <a:cs typeface="Segoe UI"/>
              </a:rPr>
              <a:t>70 - 43 =</a:t>
            </a:r>
            <a:endParaRPr lang="en-GB"/>
          </a:p>
        </p:txBody>
      </p:sp>
      <p:sp>
        <p:nvSpPr>
          <p:cNvPr id="48" name="TextBox 11">
            <a:extLst>
              <a:ext uri="{FF2B5EF4-FFF2-40B4-BE49-F238E27FC236}">
                <a16:creationId xmlns:a16="http://schemas.microsoft.com/office/drawing/2014/main" id="{812CAEF0-5CF2-3021-08A4-1C6E6C892651}"/>
              </a:ext>
            </a:extLst>
          </p:cNvPr>
          <p:cNvSpPr txBox="1"/>
          <p:nvPr/>
        </p:nvSpPr>
        <p:spPr>
          <a:xfrm>
            <a:off x="94309" y="4905972"/>
            <a:ext cx="3040953" cy="1415772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400" dirty="0">
                <a:latin typeface="Comic Sans MS"/>
              </a:rPr>
              <a:t>Write these numbers in words.</a:t>
            </a:r>
            <a:endParaRPr lang="en-US" sz="1400">
              <a:latin typeface="Comic Sans MS"/>
            </a:endParaRPr>
          </a:p>
          <a:p>
            <a:r>
              <a:rPr lang="en-GB" dirty="0">
                <a:latin typeface="Comic Sans MS"/>
              </a:rPr>
              <a:t>11</a:t>
            </a:r>
          </a:p>
          <a:p>
            <a:r>
              <a:rPr lang="en-GB" dirty="0">
                <a:latin typeface="Comic Sans MS"/>
              </a:rPr>
              <a:t>12</a:t>
            </a:r>
          </a:p>
          <a:p>
            <a:r>
              <a:rPr lang="en-GB" dirty="0">
                <a:latin typeface="Comic Sans MS"/>
              </a:rPr>
              <a:t>13</a:t>
            </a:r>
          </a:p>
          <a:p>
            <a:r>
              <a:rPr lang="en-GB" dirty="0">
                <a:latin typeface="Comic Sans MS"/>
              </a:rPr>
              <a:t>14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A4B82B-96A8-89C3-C596-0AFC943C75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03097" y="2428819"/>
            <a:ext cx="2228832" cy="242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906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>
            <a:extLst>
              <a:ext uri="{FF2B5EF4-FFF2-40B4-BE49-F238E27FC236}">
                <a16:creationId xmlns:a16="http://schemas.microsoft.com/office/drawing/2014/main" id="{D08EB1CD-520D-1D35-94E3-0C5631CEF19B}"/>
              </a:ext>
            </a:extLst>
          </p:cNvPr>
          <p:cNvSpPr txBox="1"/>
          <p:nvPr/>
        </p:nvSpPr>
        <p:spPr>
          <a:xfrm>
            <a:off x="9986763" y="4364464"/>
            <a:ext cx="6886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FFD966"/>
                </a:solidFill>
                <a:latin typeface="Comic Sans MS" pitchFamily="66"/>
              </a:rPr>
              <a:t>Shape</a:t>
            </a:r>
          </a:p>
        </p:txBody>
      </p:sp>
      <p:pic>
        <p:nvPicPr>
          <p:cNvPr id="3" name="Picture 63">
            <a:extLst>
              <a:ext uri="{FF2B5EF4-FFF2-40B4-BE49-F238E27FC236}">
                <a16:creationId xmlns:a16="http://schemas.microsoft.com/office/drawing/2014/main" id="{042655ED-962C-67A6-CDFC-062AECD0B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949" y="4065434"/>
            <a:ext cx="632324" cy="5814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4">
            <a:extLst>
              <a:ext uri="{FF2B5EF4-FFF2-40B4-BE49-F238E27FC236}">
                <a16:creationId xmlns:a16="http://schemas.microsoft.com/office/drawing/2014/main" id="{9E912D24-80E7-673C-4FA9-1773F69CB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5788" y="3040317"/>
            <a:ext cx="632324" cy="55715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5">
            <a:extLst>
              <a:ext uri="{FF2B5EF4-FFF2-40B4-BE49-F238E27FC236}">
                <a16:creationId xmlns:a16="http://schemas.microsoft.com/office/drawing/2014/main" id="{3C1A7803-0B26-1694-8692-B7AA32448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5717" y="4783264"/>
            <a:ext cx="632324" cy="6256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6">
            <a:extLst>
              <a:ext uri="{FF2B5EF4-FFF2-40B4-BE49-F238E27FC236}">
                <a16:creationId xmlns:a16="http://schemas.microsoft.com/office/drawing/2014/main" id="{41B1144D-6852-F555-9272-0F20BC5D1B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7024" y="1068603"/>
            <a:ext cx="709710" cy="8047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8">
            <a:extLst>
              <a:ext uri="{FF2B5EF4-FFF2-40B4-BE49-F238E27FC236}">
                <a16:creationId xmlns:a16="http://schemas.microsoft.com/office/drawing/2014/main" id="{DE33D1AE-686E-00E8-7CFC-598B51A71B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6617" y="1496974"/>
            <a:ext cx="1516703" cy="7782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9">
            <a:extLst>
              <a:ext uri="{FF2B5EF4-FFF2-40B4-BE49-F238E27FC236}">
                <a16:creationId xmlns:a16="http://schemas.microsoft.com/office/drawing/2014/main" id="{231B9217-FCFF-867F-97E6-8A56D1577F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1571" y="3566810"/>
            <a:ext cx="709710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71">
            <a:extLst>
              <a:ext uri="{FF2B5EF4-FFF2-40B4-BE49-F238E27FC236}">
                <a16:creationId xmlns:a16="http://schemas.microsoft.com/office/drawing/2014/main" id="{AD5796F6-30C1-576B-D6E1-E77DF47614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72940" y="2363533"/>
            <a:ext cx="632324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72">
            <a:extLst>
              <a:ext uri="{FF2B5EF4-FFF2-40B4-BE49-F238E27FC236}">
                <a16:creationId xmlns:a16="http://schemas.microsoft.com/office/drawing/2014/main" id="{F1AA8942-B95C-080E-02CC-83D3C9B6B7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86617" y="3510018"/>
            <a:ext cx="1598501" cy="8998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73">
            <a:extLst>
              <a:ext uri="{FF2B5EF4-FFF2-40B4-BE49-F238E27FC236}">
                <a16:creationId xmlns:a16="http://schemas.microsoft.com/office/drawing/2014/main" id="{3FFE8A36-158A-354B-B7AB-02EDF7DA94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68681" y="1781449"/>
            <a:ext cx="709710" cy="707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74">
            <a:extLst>
              <a:ext uri="{FF2B5EF4-FFF2-40B4-BE49-F238E27FC236}">
                <a16:creationId xmlns:a16="http://schemas.microsoft.com/office/drawing/2014/main" id="{CC9F3542-8209-841F-51FA-943D02884A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886617" y="4600550"/>
            <a:ext cx="1824024" cy="103250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82A9FAFA-A710-FD77-2F29-B1CE063281A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74713" y="4795768"/>
            <a:ext cx="2418748" cy="43790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3BD1123C-91AA-55F8-DE71-64262115BF84}"/>
              </a:ext>
            </a:extLst>
          </p:cNvPr>
          <p:cNvSpPr txBox="1"/>
          <p:nvPr/>
        </p:nvSpPr>
        <p:spPr>
          <a:xfrm>
            <a:off x="9881955" y="4666628"/>
            <a:ext cx="25965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Complete the sentences. </a:t>
            </a:r>
          </a:p>
        </p:txBody>
      </p:sp>
      <p:sp>
        <p:nvSpPr>
          <p:cNvPr id="16" name="TextBox 18">
            <a:extLst>
              <a:ext uri="{FF2B5EF4-FFF2-40B4-BE49-F238E27FC236}">
                <a16:creationId xmlns:a16="http://schemas.microsoft.com/office/drawing/2014/main" id="{9A1CB429-D633-781E-D0F9-442D84C62901}"/>
              </a:ext>
            </a:extLst>
          </p:cNvPr>
          <p:cNvSpPr txBox="1"/>
          <p:nvPr/>
        </p:nvSpPr>
        <p:spPr>
          <a:xfrm>
            <a:off x="10047024" y="5615174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The pattern has 3 ______________________. </a:t>
            </a:r>
          </a:p>
        </p:txBody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5A52A960-BCFB-ABDA-F6C5-1CB577956C8B}"/>
              </a:ext>
            </a:extLst>
          </p:cNvPr>
          <p:cNvSpPr txBox="1"/>
          <p:nvPr/>
        </p:nvSpPr>
        <p:spPr>
          <a:xfrm>
            <a:off x="9881955" y="6138805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The pattern has 1 ______________________. 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060A5522-46DF-C0EC-6FB9-6A704162B7E7}"/>
              </a:ext>
            </a:extLst>
          </p:cNvPr>
          <p:cNvSpPr/>
          <p:nvPr/>
        </p:nvSpPr>
        <p:spPr>
          <a:xfrm>
            <a:off x="101563" y="1468219"/>
            <a:ext cx="3089671" cy="3533857"/>
          </a:xfrm>
          <a:prstGeom prst="rect">
            <a:avLst/>
          </a:prstGeom>
          <a:noFill/>
          <a:ln w="38100" cap="flat">
            <a:solidFill>
              <a:srgbClr val="0070C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cxnSp>
        <p:nvCxnSpPr>
          <p:cNvPr id="31" name="Straight Arrow Connector 26">
            <a:extLst>
              <a:ext uri="{FF2B5EF4-FFF2-40B4-BE49-F238E27FC236}">
                <a16:creationId xmlns:a16="http://schemas.microsoft.com/office/drawing/2014/main" id="{75F08865-E33B-39B7-54EF-98EA933A4576}"/>
              </a:ext>
            </a:extLst>
          </p:cNvPr>
          <p:cNvCxnSpPr/>
          <p:nvPr/>
        </p:nvCxnSpPr>
        <p:spPr>
          <a:xfrm flipV="1">
            <a:off x="11345299" y="956940"/>
            <a:ext cx="6820" cy="460866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2" name="Straight Arrow Connector 32">
            <a:extLst>
              <a:ext uri="{FF2B5EF4-FFF2-40B4-BE49-F238E27FC236}">
                <a16:creationId xmlns:a16="http://schemas.microsoft.com/office/drawing/2014/main" id="{84009448-1794-E080-2616-36C7753746E9}"/>
              </a:ext>
            </a:extLst>
          </p:cNvPr>
          <p:cNvCxnSpPr/>
          <p:nvPr/>
        </p:nvCxnSpPr>
        <p:spPr>
          <a:xfrm>
            <a:off x="11480958" y="1097593"/>
            <a:ext cx="317670" cy="2875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C01ECA86-C149-35EE-2CED-C32F98174EAF}"/>
              </a:ext>
            </a:extLst>
          </p:cNvPr>
          <p:cNvSpPr txBox="1"/>
          <p:nvPr/>
        </p:nvSpPr>
        <p:spPr>
          <a:xfrm>
            <a:off x="96706" y="806030"/>
            <a:ext cx="3035994" cy="542584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50" dirty="0">
                <a:latin typeface="Comic Sans MS"/>
              </a:rPr>
              <a:t>Year 2 homework 14.03.24</a:t>
            </a:r>
            <a:endParaRPr lang="en-GB" sz="1463" dirty="0">
              <a:latin typeface="Comic Sans MS" panose="030F0702030302020204" pitchFamily="66" charset="0"/>
            </a:endParaRPr>
          </a:p>
          <a:p>
            <a:r>
              <a:rPr lang="en-GB" sz="1450" dirty="0">
                <a:latin typeface="Comic Sans MS"/>
              </a:rPr>
              <a:t>Return by 21.03.24</a:t>
            </a:r>
            <a:endParaRPr lang="en-GB" sz="1450" dirty="0">
              <a:latin typeface="Comic Sans MS" panose="030F0702030302020204" pitchFamily="66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2CFC0AE-FCC0-7144-1884-CA76875C3386}"/>
              </a:ext>
            </a:extLst>
          </p:cNvPr>
          <p:cNvSpPr txBox="1"/>
          <p:nvPr/>
        </p:nvSpPr>
        <p:spPr>
          <a:xfrm>
            <a:off x="133244" y="182880"/>
            <a:ext cx="3783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 _____________________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2172C79-9DC0-EE5C-217A-D15C2176DBC5}"/>
              </a:ext>
            </a:extLst>
          </p:cNvPr>
          <p:cNvSpPr txBox="1"/>
          <p:nvPr/>
        </p:nvSpPr>
        <p:spPr>
          <a:xfrm>
            <a:off x="189877" y="1571536"/>
            <a:ext cx="2667286" cy="41857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omic Sans MS"/>
                <a:ea typeface="Calibri"/>
                <a:cs typeface="Calibri"/>
              </a:rPr>
              <a:t>Division</a:t>
            </a:r>
          </a:p>
          <a:p>
            <a:r>
              <a:rPr lang="en-GB" sz="1400" b="1" dirty="0">
                <a:latin typeface="Comic Sans MS"/>
                <a:ea typeface="Calibri"/>
                <a:cs typeface="Calibri"/>
              </a:rPr>
              <a:t>Divide means share into equal groups</a:t>
            </a:r>
            <a:endParaRPr lang="en-GB" b="1" dirty="0"/>
          </a:p>
          <a:p>
            <a:endParaRPr lang="en-GB" sz="1400" b="1" dirty="0">
              <a:latin typeface="Comic Sans MS"/>
              <a:ea typeface="Calibri"/>
              <a:cs typeface="Calibri"/>
            </a:endParaRPr>
          </a:p>
          <a:p>
            <a:r>
              <a:rPr lang="en-GB">
                <a:latin typeface="Comic Sans MS"/>
                <a:ea typeface="Calibri"/>
                <a:cs typeface="Calibri"/>
              </a:rPr>
              <a:t>100 ÷ 10 = 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80 ÷ 10 = 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70 ÷ 10 =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60 ÷ 10 =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20 ÷ 10 =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30 ÷ 10 =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10  ÷ 10 =</a:t>
            </a:r>
          </a:p>
          <a:p>
            <a:r>
              <a:rPr lang="en-GB" dirty="0">
                <a:latin typeface="Comic Sans MS"/>
                <a:ea typeface="Calibri"/>
                <a:cs typeface="Calibri"/>
              </a:rPr>
              <a:t> 40 ÷ 10 =</a:t>
            </a:r>
            <a:endParaRPr lang="en-GB" dirty="0"/>
          </a:p>
          <a:p>
            <a:endParaRPr lang="en-GB" sz="2000" dirty="0">
              <a:ea typeface="Calibri"/>
              <a:cs typeface="Calibri"/>
            </a:endParaRPr>
          </a:p>
          <a:p>
            <a:endParaRPr lang="en-GB" sz="2000" dirty="0">
              <a:ea typeface="Calibri"/>
              <a:cs typeface="Calibri"/>
            </a:endParaRPr>
          </a:p>
          <a:p>
            <a:endParaRPr lang="en-GB" sz="2000" dirty="0">
              <a:ea typeface="Calibri"/>
              <a:cs typeface="Calibri"/>
            </a:endParaRPr>
          </a:p>
        </p:txBody>
      </p:sp>
      <p:pic>
        <p:nvPicPr>
          <p:cNvPr id="23" name="Picture 22" descr="A group of numbers on a white background&#10;&#10;Description automatically generated">
            <a:extLst>
              <a:ext uri="{FF2B5EF4-FFF2-40B4-BE49-F238E27FC236}">
                <a16:creationId xmlns:a16="http://schemas.microsoft.com/office/drawing/2014/main" id="{4F923076-895E-8F07-8CF4-3B96ECD6669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49683" y="268587"/>
            <a:ext cx="6099054" cy="4753693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B32CF5B8-C2B5-4107-3D58-7C51E077BC60}"/>
              </a:ext>
            </a:extLst>
          </p:cNvPr>
          <p:cNvSpPr txBox="1"/>
          <p:nvPr/>
        </p:nvSpPr>
        <p:spPr>
          <a:xfrm>
            <a:off x="1637984" y="2549851"/>
            <a:ext cx="1384687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mic Sans MS"/>
              </a:rPr>
              <a:t> 30 ÷ 5 = 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25 ÷ 5 = 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 5 ÷ 5  =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10 ÷ 5 =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20 ÷ 5 =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15 ÷ 5 =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50 ÷ 5 =</a:t>
            </a:r>
            <a:endParaRPr lang="en-US" dirty="0">
              <a:latin typeface="Comic Sans MS"/>
            </a:endParaRPr>
          </a:p>
          <a:p>
            <a:r>
              <a:rPr lang="en-GB" dirty="0">
                <a:latin typeface="Comic Sans MS"/>
              </a:rPr>
              <a:t> 40 ÷ 5 =</a:t>
            </a:r>
            <a:endParaRPr lang="en-GB" dirty="0"/>
          </a:p>
        </p:txBody>
      </p:sp>
      <p:pic>
        <p:nvPicPr>
          <p:cNvPr id="34" name="Picture 33" descr="A white rectangular box with black numbers&#10;&#10;Description automatically generated">
            <a:extLst>
              <a:ext uri="{FF2B5EF4-FFF2-40B4-BE49-F238E27FC236}">
                <a16:creationId xmlns:a16="http://schemas.microsoft.com/office/drawing/2014/main" id="{04033F48-0003-24A3-449A-3D060F4973A9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5574" t="11081" r="3115" b="51634"/>
          <a:stretch/>
        </p:blipFill>
        <p:spPr>
          <a:xfrm>
            <a:off x="106662" y="5236257"/>
            <a:ext cx="4631656" cy="1437856"/>
          </a:xfrm>
          <a:prstGeom prst="rect">
            <a:avLst/>
          </a:prstGeom>
        </p:spPr>
      </p:pic>
      <p:pic>
        <p:nvPicPr>
          <p:cNvPr id="35" name="Picture 34" descr="A white rectangular box with black numbers&#10;&#10;Description automatically generated">
            <a:extLst>
              <a:ext uri="{FF2B5EF4-FFF2-40B4-BE49-F238E27FC236}">
                <a16:creationId xmlns:a16="http://schemas.microsoft.com/office/drawing/2014/main" id="{F860B766-04D4-759C-232A-A2BDD43DAA5E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5410" t="61086" r="3279" b="2368"/>
          <a:stretch/>
        </p:blipFill>
        <p:spPr>
          <a:xfrm>
            <a:off x="4851191" y="5250970"/>
            <a:ext cx="4919202" cy="140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98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>
            <a:extLst>
              <a:ext uri="{FF2B5EF4-FFF2-40B4-BE49-F238E27FC236}">
                <a16:creationId xmlns:a16="http://schemas.microsoft.com/office/drawing/2014/main" id="{D08EB1CD-520D-1D35-94E3-0C5631CEF19B}"/>
              </a:ext>
            </a:extLst>
          </p:cNvPr>
          <p:cNvSpPr txBox="1"/>
          <p:nvPr/>
        </p:nvSpPr>
        <p:spPr>
          <a:xfrm>
            <a:off x="9986763" y="4364464"/>
            <a:ext cx="6886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74295" tIns="37148" rIns="74295" bIns="37148" anchor="t" anchorCtr="0" compatLnSpc="1">
            <a:spAutoFit/>
          </a:bodyPr>
          <a:lstStyle/>
          <a:p>
            <a:pPr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FFD966"/>
                </a:solidFill>
                <a:latin typeface="Comic Sans MS" pitchFamily="66"/>
              </a:rPr>
              <a:t>Shape</a:t>
            </a:r>
          </a:p>
        </p:txBody>
      </p:sp>
      <p:pic>
        <p:nvPicPr>
          <p:cNvPr id="3" name="Picture 63">
            <a:extLst>
              <a:ext uri="{FF2B5EF4-FFF2-40B4-BE49-F238E27FC236}">
                <a16:creationId xmlns:a16="http://schemas.microsoft.com/office/drawing/2014/main" id="{042655ED-962C-67A6-CDFC-062AECD0B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949" y="4065434"/>
            <a:ext cx="632324" cy="5814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4">
            <a:extLst>
              <a:ext uri="{FF2B5EF4-FFF2-40B4-BE49-F238E27FC236}">
                <a16:creationId xmlns:a16="http://schemas.microsoft.com/office/drawing/2014/main" id="{9E912D24-80E7-673C-4FA9-1773F69CB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5788" y="3040317"/>
            <a:ext cx="632324" cy="55715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5">
            <a:extLst>
              <a:ext uri="{FF2B5EF4-FFF2-40B4-BE49-F238E27FC236}">
                <a16:creationId xmlns:a16="http://schemas.microsoft.com/office/drawing/2014/main" id="{3C1A7803-0B26-1694-8692-B7AA32448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5717" y="4783264"/>
            <a:ext cx="632324" cy="6256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6">
            <a:extLst>
              <a:ext uri="{FF2B5EF4-FFF2-40B4-BE49-F238E27FC236}">
                <a16:creationId xmlns:a16="http://schemas.microsoft.com/office/drawing/2014/main" id="{41B1144D-6852-F555-9272-0F20BC5D1B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7024" y="1068603"/>
            <a:ext cx="709710" cy="8047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68">
            <a:extLst>
              <a:ext uri="{FF2B5EF4-FFF2-40B4-BE49-F238E27FC236}">
                <a16:creationId xmlns:a16="http://schemas.microsoft.com/office/drawing/2014/main" id="{DE33D1AE-686E-00E8-7CFC-598B51A71B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6617" y="1496974"/>
            <a:ext cx="1516703" cy="77824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69">
            <a:extLst>
              <a:ext uri="{FF2B5EF4-FFF2-40B4-BE49-F238E27FC236}">
                <a16:creationId xmlns:a16="http://schemas.microsoft.com/office/drawing/2014/main" id="{231B9217-FCFF-867F-97E6-8A56D1577F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1571" y="3566810"/>
            <a:ext cx="709710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0">
            <a:extLst>
              <a:ext uri="{FF2B5EF4-FFF2-40B4-BE49-F238E27FC236}">
                <a16:creationId xmlns:a16="http://schemas.microsoft.com/office/drawing/2014/main" id="{10FB9C17-F63B-DF54-A3F9-CC6E6721B4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86617" y="2465906"/>
            <a:ext cx="1543233" cy="8534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71">
            <a:extLst>
              <a:ext uri="{FF2B5EF4-FFF2-40B4-BE49-F238E27FC236}">
                <a16:creationId xmlns:a16="http://schemas.microsoft.com/office/drawing/2014/main" id="{AD5796F6-30C1-576B-D6E1-E77DF47614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72940" y="2363533"/>
            <a:ext cx="632324" cy="6323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72">
            <a:extLst>
              <a:ext uri="{FF2B5EF4-FFF2-40B4-BE49-F238E27FC236}">
                <a16:creationId xmlns:a16="http://schemas.microsoft.com/office/drawing/2014/main" id="{F1AA8942-B95C-080E-02CC-83D3C9B6B7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86617" y="3510018"/>
            <a:ext cx="1598501" cy="89985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73">
            <a:extLst>
              <a:ext uri="{FF2B5EF4-FFF2-40B4-BE49-F238E27FC236}">
                <a16:creationId xmlns:a16="http://schemas.microsoft.com/office/drawing/2014/main" id="{3FFE8A36-158A-354B-B7AB-02EDF7DA94E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68681" y="1781449"/>
            <a:ext cx="709710" cy="707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74">
            <a:extLst>
              <a:ext uri="{FF2B5EF4-FFF2-40B4-BE49-F238E27FC236}">
                <a16:creationId xmlns:a16="http://schemas.microsoft.com/office/drawing/2014/main" id="{CC9F3542-8209-841F-51FA-943D02884A2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886617" y="4600550"/>
            <a:ext cx="1824024" cy="103250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82A9FAFA-A710-FD77-2F29-B1CE063281A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674713" y="4795768"/>
            <a:ext cx="2418748" cy="43790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3BD1123C-91AA-55F8-DE71-64262115BF84}"/>
              </a:ext>
            </a:extLst>
          </p:cNvPr>
          <p:cNvSpPr txBox="1"/>
          <p:nvPr/>
        </p:nvSpPr>
        <p:spPr>
          <a:xfrm>
            <a:off x="9881955" y="4666628"/>
            <a:ext cx="2596550" cy="30014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Complete the sentences. </a:t>
            </a:r>
          </a:p>
        </p:txBody>
      </p:sp>
      <p:sp>
        <p:nvSpPr>
          <p:cNvPr id="16" name="TextBox 18">
            <a:extLst>
              <a:ext uri="{FF2B5EF4-FFF2-40B4-BE49-F238E27FC236}">
                <a16:creationId xmlns:a16="http://schemas.microsoft.com/office/drawing/2014/main" id="{9A1CB429-D633-781E-D0F9-442D84C62901}"/>
              </a:ext>
            </a:extLst>
          </p:cNvPr>
          <p:cNvSpPr txBox="1"/>
          <p:nvPr/>
        </p:nvSpPr>
        <p:spPr>
          <a:xfrm>
            <a:off x="10047024" y="5615174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>
                <a:solidFill>
                  <a:srgbClr val="000000"/>
                </a:solidFill>
                <a:latin typeface="Comic Sans MS" pitchFamily="66"/>
              </a:rPr>
              <a:t>The pattern has 3 ______________________. </a:t>
            </a:r>
          </a:p>
        </p:txBody>
      </p:sp>
      <p:sp>
        <p:nvSpPr>
          <p:cNvPr id="17" name="TextBox 21">
            <a:extLst>
              <a:ext uri="{FF2B5EF4-FFF2-40B4-BE49-F238E27FC236}">
                <a16:creationId xmlns:a16="http://schemas.microsoft.com/office/drawing/2014/main" id="{5A52A960-BCFB-ABDA-F6C5-1CB577956C8B}"/>
              </a:ext>
            </a:extLst>
          </p:cNvPr>
          <p:cNvSpPr txBox="1"/>
          <p:nvPr/>
        </p:nvSpPr>
        <p:spPr>
          <a:xfrm>
            <a:off x="9881955" y="6138805"/>
            <a:ext cx="2596550" cy="105086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48" rIns="74295" bIns="37148" anchor="t" anchorCtr="1" compatLnSpc="1">
            <a:spAutoFit/>
          </a:bodyPr>
          <a:lstStyle/>
          <a:p>
            <a:pPr algn="ctr" defTabSz="742950">
              <a:lnSpc>
                <a:spcPct val="15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463" dirty="0">
                <a:solidFill>
                  <a:srgbClr val="000000"/>
                </a:solidFill>
                <a:latin typeface="Comic Sans MS" pitchFamily="66"/>
              </a:rPr>
              <a:t>The pattern has 1 ______________________. 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060A5522-46DF-C0EC-6FB9-6A704162B7E7}"/>
              </a:ext>
            </a:extLst>
          </p:cNvPr>
          <p:cNvSpPr/>
          <p:nvPr/>
        </p:nvSpPr>
        <p:spPr>
          <a:xfrm>
            <a:off x="87186" y="1353200"/>
            <a:ext cx="2772423" cy="5312840"/>
          </a:xfrm>
          <a:prstGeom prst="rect">
            <a:avLst/>
          </a:prstGeom>
          <a:noFill/>
          <a:ln w="38100" cap="flat">
            <a:solidFill>
              <a:srgbClr val="0070C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 dirty="0">
              <a:solidFill>
                <a:srgbClr val="FFFFFF"/>
              </a:solidFill>
              <a:latin typeface="Comic Sans MS" pitchFamily="66"/>
            </a:endParaRPr>
          </a:p>
        </p:txBody>
      </p:sp>
      <p:sp>
        <p:nvSpPr>
          <p:cNvPr id="25" name="Rectangle 8">
            <a:extLst>
              <a:ext uri="{FF2B5EF4-FFF2-40B4-BE49-F238E27FC236}">
                <a16:creationId xmlns:a16="http://schemas.microsoft.com/office/drawing/2014/main" id="{8DDDFC73-68F0-28A9-2438-C0B211ECC13C}"/>
              </a:ext>
            </a:extLst>
          </p:cNvPr>
          <p:cNvSpPr/>
          <p:nvPr/>
        </p:nvSpPr>
        <p:spPr>
          <a:xfrm>
            <a:off x="3259731" y="682852"/>
            <a:ext cx="6511726" cy="2739753"/>
          </a:xfrm>
          <a:prstGeom prst="rect">
            <a:avLst/>
          </a:prstGeom>
          <a:noFill/>
          <a:ln w="38103" cap="flat">
            <a:solidFill>
              <a:srgbClr val="00B050"/>
            </a:solidFill>
            <a:prstDash val="solid"/>
            <a:miter/>
          </a:ln>
        </p:spPr>
        <p:txBody>
          <a:bodyPr vert="horz" wrap="square" lIns="74295" tIns="37148" rIns="74295" bIns="37148" anchor="ctr" anchorCtr="1" compatLnSpc="1">
            <a:noAutofit/>
          </a:bodyPr>
          <a:lstStyle/>
          <a:p>
            <a:pPr algn="ctr" defTabSz="74295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463">
              <a:solidFill>
                <a:srgbClr val="FFFFFF"/>
              </a:solidFill>
              <a:latin typeface="Comic Sans MS" pitchFamily="66"/>
            </a:endParaRPr>
          </a:p>
        </p:txBody>
      </p:sp>
      <p:cxnSp>
        <p:nvCxnSpPr>
          <p:cNvPr id="31" name="Straight Arrow Connector 26">
            <a:extLst>
              <a:ext uri="{FF2B5EF4-FFF2-40B4-BE49-F238E27FC236}">
                <a16:creationId xmlns:a16="http://schemas.microsoft.com/office/drawing/2014/main" id="{75F08865-E33B-39B7-54EF-98EA933A4576}"/>
              </a:ext>
            </a:extLst>
          </p:cNvPr>
          <p:cNvCxnSpPr/>
          <p:nvPr/>
        </p:nvCxnSpPr>
        <p:spPr>
          <a:xfrm flipV="1">
            <a:off x="11345299" y="956940"/>
            <a:ext cx="6820" cy="460866"/>
          </a:xfrm>
          <a:prstGeom prst="straightConnector1">
            <a:avLst/>
          </a:prstGeom>
          <a:noFill/>
          <a:ln w="6345" cap="flat">
            <a:solidFill>
              <a:srgbClr val="000000"/>
            </a:solidFill>
            <a:prstDash val="solid"/>
            <a:miter/>
            <a:tailEnd type="arrow"/>
          </a:ln>
        </p:spPr>
      </p:cxnSp>
      <p:cxnSp>
        <p:nvCxnSpPr>
          <p:cNvPr id="32" name="Straight Arrow Connector 32">
            <a:extLst>
              <a:ext uri="{FF2B5EF4-FFF2-40B4-BE49-F238E27FC236}">
                <a16:creationId xmlns:a16="http://schemas.microsoft.com/office/drawing/2014/main" id="{84009448-1794-E080-2616-36C7753746E9}"/>
              </a:ext>
            </a:extLst>
          </p:cNvPr>
          <p:cNvCxnSpPr/>
          <p:nvPr/>
        </p:nvCxnSpPr>
        <p:spPr>
          <a:xfrm>
            <a:off x="11480958" y="1097593"/>
            <a:ext cx="317670" cy="2875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C01ECA86-C149-35EE-2CED-C32F98174EAF}"/>
              </a:ext>
            </a:extLst>
          </p:cNvPr>
          <p:cNvSpPr txBox="1"/>
          <p:nvPr/>
        </p:nvSpPr>
        <p:spPr>
          <a:xfrm>
            <a:off x="82329" y="676634"/>
            <a:ext cx="3064748" cy="538609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50" dirty="0">
                <a:latin typeface="Comic Sans MS"/>
              </a:rPr>
              <a:t>Year 2 homework 21.03.24</a:t>
            </a:r>
            <a:endParaRPr lang="en-GB" sz="1463" dirty="0">
              <a:latin typeface="Comic Sans MS" panose="030F0702030302020204" pitchFamily="66" charset="0"/>
            </a:endParaRPr>
          </a:p>
          <a:p>
            <a:r>
              <a:rPr lang="en-GB" sz="1450" dirty="0">
                <a:latin typeface="Comic Sans MS"/>
              </a:rPr>
              <a:t>Return by 28.03.24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2CFC0AE-FCC0-7144-1884-CA76875C3386}"/>
              </a:ext>
            </a:extLst>
          </p:cNvPr>
          <p:cNvSpPr txBox="1"/>
          <p:nvPr/>
        </p:nvSpPr>
        <p:spPr>
          <a:xfrm>
            <a:off x="133244" y="182880"/>
            <a:ext cx="3783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Name: _____________________</a:t>
            </a:r>
          </a:p>
        </p:txBody>
      </p:sp>
      <p:pic>
        <p:nvPicPr>
          <p:cNvPr id="30" name="Picture 29" descr="NumBots | Welcome to the NumBlog!">
            <a:extLst>
              <a:ext uri="{FF2B5EF4-FFF2-40B4-BE49-F238E27FC236}">
                <a16:creationId xmlns:a16="http://schemas.microsoft.com/office/drawing/2014/main" id="{7020DC50-17C7-CE5A-F252-0DAA3F97970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27612" y="-1306"/>
            <a:ext cx="1274700" cy="635496"/>
          </a:xfrm>
          <a:prstGeom prst="rect">
            <a:avLst/>
          </a:prstGeom>
        </p:spPr>
      </p:pic>
      <p:pic>
        <p:nvPicPr>
          <p:cNvPr id="34" name="Picture 33" descr="A white rectangular object with black numbers&#10;&#10;Description automatically generated">
            <a:extLst>
              <a:ext uri="{FF2B5EF4-FFF2-40B4-BE49-F238E27FC236}">
                <a16:creationId xmlns:a16="http://schemas.microsoft.com/office/drawing/2014/main" id="{CA57EA14-63DD-0E01-AC48-1C099001F48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36895" y="743041"/>
            <a:ext cx="6323341" cy="1231241"/>
          </a:xfrm>
          <a:prstGeom prst="rect">
            <a:avLst/>
          </a:prstGeom>
        </p:spPr>
      </p:pic>
      <p:pic>
        <p:nvPicPr>
          <p:cNvPr id="35" name="Picture 34" descr="A white rectangular object with black text&#10;&#10;Description automatically generated">
            <a:extLst>
              <a:ext uri="{FF2B5EF4-FFF2-40B4-BE49-F238E27FC236}">
                <a16:creationId xmlns:a16="http://schemas.microsoft.com/office/drawing/2014/main" id="{134C845C-561B-F98D-DE54-CDCB593F7F1F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-101" t="10279" r="-333" b="-1562"/>
          <a:stretch/>
        </p:blipFill>
        <p:spPr>
          <a:xfrm>
            <a:off x="3306453" y="2051433"/>
            <a:ext cx="6418281" cy="124027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8BBB748-E8DB-420A-6876-54394A9400A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985438" y="3536853"/>
            <a:ext cx="4905593" cy="3112795"/>
          </a:xfrm>
          <a:prstGeom prst="rect">
            <a:avLst/>
          </a:prstGeom>
          <a:ln w="38100">
            <a:solidFill>
              <a:srgbClr val="FFC000"/>
            </a:solidFill>
          </a:ln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21330A13-44C9-A3C6-80FF-B2E053C1E3EA}"/>
              </a:ext>
            </a:extLst>
          </p:cNvPr>
          <p:cNvSpPr txBox="1"/>
          <p:nvPr/>
        </p:nvSpPr>
        <p:spPr>
          <a:xfrm>
            <a:off x="82330" y="1421908"/>
            <a:ext cx="2921542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Multiplication and division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10 x 2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x 5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x 10 =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10 ÷ 2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÷ 5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÷ 10 =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2 x 2 =</a:t>
            </a:r>
          </a:p>
          <a:p>
            <a:r>
              <a:rPr lang="en-GB" dirty="0">
                <a:latin typeface="Comic Sans MS" panose="030F0702030302020204" pitchFamily="66" charset="0"/>
              </a:rPr>
              <a:t>5 x 2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x 2 =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2 ÷ 2 =</a:t>
            </a:r>
          </a:p>
          <a:p>
            <a:r>
              <a:rPr lang="en-GB" dirty="0">
                <a:latin typeface="Comic Sans MS" panose="030F0702030302020204" pitchFamily="66" charset="0"/>
              </a:rPr>
              <a:t>14 ÷ 2 =</a:t>
            </a:r>
          </a:p>
          <a:p>
            <a:r>
              <a:rPr lang="en-GB" dirty="0">
                <a:latin typeface="Comic Sans MS" panose="030F0702030302020204" pitchFamily="66" charset="0"/>
              </a:rPr>
              <a:t>10 ÷ 2 =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BE9B6D-8025-E934-75D3-67A82AFF2B21}"/>
              </a:ext>
            </a:extLst>
          </p:cNvPr>
          <p:cNvSpPr txBox="1"/>
          <p:nvPr/>
        </p:nvSpPr>
        <p:spPr>
          <a:xfrm>
            <a:off x="7994292" y="3536853"/>
            <a:ext cx="1763966" cy="3046988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On the back of this sheet write out your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2 times tables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5 times tables</a:t>
            </a:r>
          </a:p>
          <a:p>
            <a:r>
              <a:rPr lang="en-GB" sz="1600" dirty="0">
                <a:latin typeface="Comic Sans MS" panose="030F0702030302020204" pitchFamily="66" charset="0"/>
              </a:rPr>
              <a:t>10 times tables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Can you write the inverse?</a:t>
            </a:r>
          </a:p>
        </p:txBody>
      </p:sp>
    </p:spTree>
    <p:extLst>
      <p:ext uri="{BB962C8B-B14F-4D97-AF65-F5344CB8AC3E}">
        <p14:creationId xmlns:p14="http://schemas.microsoft.com/office/powerpoint/2010/main" val="3968308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6FD85C835767449A0A4031832C3F30" ma:contentTypeVersion="15" ma:contentTypeDescription="Create a new document." ma:contentTypeScope="" ma:versionID="777dee68c6622fabd1490ba1581e0547">
  <xsd:schema xmlns:xsd="http://www.w3.org/2001/XMLSchema" xmlns:xs="http://www.w3.org/2001/XMLSchema" xmlns:p="http://schemas.microsoft.com/office/2006/metadata/properties" xmlns:ns3="d84cf2a7-c182-4c9e-b399-d9eefc7979f3" xmlns:ns4="18a9cc34-b459-4033-893a-4febd0e3fc13" targetNamespace="http://schemas.microsoft.com/office/2006/metadata/properties" ma:root="true" ma:fieldsID="419aee676d814ca03a5d3a41b7640533" ns3:_="" ns4:_="">
    <xsd:import namespace="d84cf2a7-c182-4c9e-b399-d9eefc7979f3"/>
    <xsd:import namespace="18a9cc34-b459-4033-893a-4febd0e3fc1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4cf2a7-c182-4c9e-b399-d9eefc7979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a9cc34-b459-4033-893a-4febd0e3fc13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4cf2a7-c182-4c9e-b399-d9eefc7979f3" xsi:nil="true"/>
  </documentManagement>
</p:properties>
</file>

<file path=customXml/itemProps1.xml><?xml version="1.0" encoding="utf-8"?>
<ds:datastoreItem xmlns:ds="http://schemas.openxmlformats.org/officeDocument/2006/customXml" ds:itemID="{A4CB8249-6721-45EE-B62B-EE5936227F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8075F1-1E35-4B7B-B94C-E4C7109500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4cf2a7-c182-4c9e-b399-d9eefc7979f3"/>
    <ds:schemaRef ds:uri="18a9cc34-b459-4033-893a-4febd0e3fc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069887A-AA81-4CB9-868D-1BC288BA4B7A}">
  <ds:schemaRefs>
    <ds:schemaRef ds:uri="http://purl.org/dc/elements/1.1/"/>
    <ds:schemaRef ds:uri="http://schemas.microsoft.com/office/2006/metadata/properties"/>
    <ds:schemaRef ds:uri="d84cf2a7-c182-4c9e-b399-d9eefc7979f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18a9cc34-b459-4033-893a-4febd0e3fc1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4001</TotalTime>
  <Words>595</Words>
  <Application>Microsoft Office PowerPoint</Application>
  <PresentationFormat>A4 Paper (210x297 mm)</PresentationFormat>
  <Paragraphs>176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Consolas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Jackson</dc:creator>
  <cp:lastModifiedBy>Rachel Jackson</cp:lastModifiedBy>
  <cp:revision>840</cp:revision>
  <cp:lastPrinted>2025-03-05T13:40:29Z</cp:lastPrinted>
  <dcterms:created xsi:type="dcterms:W3CDTF">2023-09-07T07:38:59Z</dcterms:created>
  <dcterms:modified xsi:type="dcterms:W3CDTF">2025-03-05T13:40:43Z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0x010100FC6FD85C835767449A0A4031832C3F30</vt:lpwstr>
  </property>
</Properties>
</file>