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A7AF39-E14B-4498-A9B9-03CAD05F0A83}" v="2" dt="2025-09-19T07:27:16.4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9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CC576-D76E-09BF-9DBE-7CFE99D250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578D33-62F9-635E-EED1-2D609B223D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F01906-0EA2-90B6-B7C5-1897DA2A8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DC8BB-B5E0-4217-AB26-8D2DC6D8E567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6EAE0-C693-80A6-61EC-D7A74E6C2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F13CD-452E-6DC0-380A-4784FE12E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B0D8-F713-4A85-A60C-CF823B118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422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FA2AB-1B71-FE82-D7A4-9AD68BA1A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C9930-EEAB-E3BE-01CB-FBBA6D66B8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BA2095-B6AB-26E7-C8C6-F01119E99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DC8BB-B5E0-4217-AB26-8D2DC6D8E567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2E5A68-D136-27AF-B9C6-0B81D9F6A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DED909-F4EE-7419-33DA-81AED7BC4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B0D8-F713-4A85-A60C-CF823B118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902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1E075-9624-719E-31AC-DF59AB92C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9E30D9-FA1A-7723-17E5-1661C214B7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3F83EC-3297-0157-A8FC-D834B5BA2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DC8BB-B5E0-4217-AB26-8D2DC6D8E567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C13092-3337-AB3E-697C-A92CE087A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4683B-21E0-65FC-301A-7A6C30EB0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B0D8-F713-4A85-A60C-CF823B118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88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05F7E-D285-B71A-11A1-50B2F7AD3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E00780-E842-3BEB-83A6-379B3E39AD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E2AC00-5CBA-2B71-F508-EC647B01C3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CB3F49-3453-BBE2-84D5-F82928C80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DC8BB-B5E0-4217-AB26-8D2DC6D8E567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6111D3-813F-0C43-C994-C6E3CB1C6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71E4D1-F8C4-9088-B6A9-182322364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B0D8-F713-4A85-A60C-CF823B118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8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90FBD-6E8C-D829-677D-AA30C77EB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F06AA9-1C4C-D124-9315-23C68EAF74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23F143-B4D2-BB28-4BF2-0FC03D3978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6F7BF4-BBC9-7107-DE40-33ED96FFB4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ED9E01-A049-20BA-22DF-7901DDE16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03F8B0-5BCD-D574-901D-5FFA0D0AE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DC8BB-B5E0-4217-AB26-8D2DC6D8E567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7FD609-A474-91F9-8EFC-F34294D70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0EE37-06CE-8158-2C41-030837ED1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B0D8-F713-4A85-A60C-CF823B118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658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4CE52-0508-2BA1-D6E4-4BF0986DE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F0F05A-65CF-771F-0A69-2E63782AE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DC8BB-B5E0-4217-AB26-8D2DC6D8E567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A5261B-83FA-7DB1-1C20-56EDEBEA5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6DFD41-5F9D-3B3B-D84E-7735A5371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B0D8-F713-4A85-A60C-CF823B118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755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FFF35B-AFE7-B881-0A66-60478B48D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DC8BB-B5E0-4217-AB26-8D2DC6D8E567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F3ECD2-809A-857B-A340-D591EF1E2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4780F7-6188-7E9E-13A2-45FAF5B90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B0D8-F713-4A85-A60C-CF823B118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867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A658A-16A3-D84D-4E62-C06D1330B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80054D-BCBD-A548-2DE2-CB767C0C92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4F7F5E-AD66-AA41-1D45-4085CC51B1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AF83C3-B63B-66C1-400F-8EA938D50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DC8BB-B5E0-4217-AB26-8D2DC6D8E567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8D3AA5-8F0F-773B-D469-615C4821A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C0BA6E-1FFB-BAE2-DEBF-FA5602D4F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B0D8-F713-4A85-A60C-CF823B118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959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257A4-B49C-5213-532D-07633939A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4BFD05-961B-A96B-5F6C-A8047A9F1B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FF3F4D-E61D-6B7C-CF41-C9A4FFF462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2AA268-091C-F0E7-5D61-FB1F2D82A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DC8BB-B5E0-4217-AB26-8D2DC6D8E567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8CB312-D85E-F562-E728-62A0A19E2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5B03F-036B-2315-2278-179503617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B0D8-F713-4A85-A60C-CF823B118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509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C44D3-6BFC-7CDC-806B-F20E04AC5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93D810-783E-5462-F64A-0D13B6BD65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62D09-CDF3-9930-627A-872190625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DC8BB-B5E0-4217-AB26-8D2DC6D8E567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FD977-902E-3AA9-2CDA-3DA2471F6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E6634-D895-FFF6-8A07-47CEB8BD5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B0D8-F713-4A85-A60C-CF823B118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875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1644ED-0D7D-2924-679A-792796DA04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3A1230-AE50-F9D6-5EE9-76F6EFB1FB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E051AA-BFCD-F3AC-2A3D-709A5BF68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DC8BB-B5E0-4217-AB26-8D2DC6D8E567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E9FD81-5208-6B8A-0906-B6C744E15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9F3BF1-56C1-361B-28E0-5636765F4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B0D8-F713-4A85-A60C-CF823B118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146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C994235-D333-8887-83D0-A60983BF6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7A38A2-4784-A8D8-6A19-A3EE088580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C7043-D4A5-CF81-5A77-A0475D1011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DC8BB-B5E0-4217-AB26-8D2DC6D8E567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6C2DD6-9F49-4C38-4BA4-C9988B067A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19A479-E6A3-4E37-1C29-C0B461E41E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3B0D8-F713-4A85-A60C-CF823B118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817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0F2703D-0CB5-473E-E575-51D95A1E5E6F}"/>
              </a:ext>
            </a:extLst>
          </p:cNvPr>
          <p:cNvSpPr txBox="1"/>
          <p:nvPr/>
        </p:nvSpPr>
        <p:spPr>
          <a:xfrm>
            <a:off x="3406957" y="30720"/>
            <a:ext cx="6234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Year 5 Homework B – 19</a:t>
            </a:r>
            <a:r>
              <a:rPr lang="en-GB" b="1" u="sng" baseline="30000" dirty="0">
                <a:latin typeface="Comic Sans MS" panose="030F0702030302020204" pitchFamily="66" charset="0"/>
              </a:rPr>
              <a:t>th</a:t>
            </a:r>
            <a:r>
              <a:rPr lang="en-GB" b="1" u="sng" dirty="0">
                <a:latin typeface="Comic Sans MS" panose="030F0702030302020204" pitchFamily="66" charset="0"/>
              </a:rPr>
              <a:t> September 2025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067D2C-BB72-8057-2758-364AD3A04371}"/>
              </a:ext>
            </a:extLst>
          </p:cNvPr>
          <p:cNvSpPr txBox="1"/>
          <p:nvPr/>
        </p:nvSpPr>
        <p:spPr>
          <a:xfrm>
            <a:off x="6600530" y="520522"/>
            <a:ext cx="2149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Multiplication 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CA861AA6-2B15-30D1-6C7E-1EC8358AD206}"/>
              </a:ext>
            </a:extLst>
          </p:cNvPr>
          <p:cNvSpPr/>
          <p:nvPr/>
        </p:nvSpPr>
        <p:spPr>
          <a:xfrm>
            <a:off x="4304941" y="482532"/>
            <a:ext cx="7365155" cy="2862734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B8A66534-F963-B047-0A12-9338615A21F9}"/>
              </a:ext>
            </a:extLst>
          </p:cNvPr>
          <p:cNvSpPr/>
          <p:nvPr/>
        </p:nvSpPr>
        <p:spPr>
          <a:xfrm>
            <a:off x="5762752" y="3555481"/>
            <a:ext cx="6176236" cy="3227222"/>
          </a:xfrm>
          <a:prstGeom prst="rect">
            <a:avLst/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What is a number square? | TheSchoolRun">
            <a:extLst>
              <a:ext uri="{FF2B5EF4-FFF2-40B4-BE49-F238E27FC236}">
                <a16:creationId xmlns:a16="http://schemas.microsoft.com/office/drawing/2014/main" id="{0E20FCAE-EAF8-9D0A-0D92-0F8323ED7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724" y="518936"/>
            <a:ext cx="2726824" cy="270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" name="TextBox 119">
            <a:extLst>
              <a:ext uri="{FF2B5EF4-FFF2-40B4-BE49-F238E27FC236}">
                <a16:creationId xmlns:a16="http://schemas.microsoft.com/office/drawing/2014/main" id="{6184F9DF-1C32-88AF-F19B-6499373529D5}"/>
              </a:ext>
            </a:extLst>
          </p:cNvPr>
          <p:cNvSpPr txBox="1"/>
          <p:nvPr/>
        </p:nvSpPr>
        <p:spPr>
          <a:xfrm>
            <a:off x="4358883" y="809296"/>
            <a:ext cx="20794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9 x 5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10 x 5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12 x 5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3 x 5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4 x 5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6 x 5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15382724-CAE4-DE64-2739-1717DA0697D2}"/>
              </a:ext>
            </a:extLst>
          </p:cNvPr>
          <p:cNvSpPr txBox="1"/>
          <p:nvPr/>
        </p:nvSpPr>
        <p:spPr>
          <a:xfrm>
            <a:off x="6007302" y="830602"/>
            <a:ext cx="2079473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5 x 12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7 x 5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5 x 2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1 x 5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11 x 5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5 x 5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GB" sz="1600" dirty="0">
              <a:latin typeface="Comic Sans MS" panose="030F0702030302020204" pitchFamily="66" charset="0"/>
            </a:endParaRPr>
          </a:p>
          <a:p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BE3CF5-DA44-79B4-DC61-1652C08C5D32}"/>
              </a:ext>
            </a:extLst>
          </p:cNvPr>
          <p:cNvSpPr txBox="1"/>
          <p:nvPr/>
        </p:nvSpPr>
        <p:spPr>
          <a:xfrm>
            <a:off x="1338176" y="4243017"/>
            <a:ext cx="321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Addition and Subtraction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59B4546-DC4A-56C1-A4F5-95BD1C1499D4}"/>
              </a:ext>
            </a:extLst>
          </p:cNvPr>
          <p:cNvSpPr/>
          <p:nvPr/>
        </p:nvSpPr>
        <p:spPr>
          <a:xfrm>
            <a:off x="284480" y="1420128"/>
            <a:ext cx="3858287" cy="2618142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FE7EF76-1DE8-3DC5-CB29-BF63217359D6}"/>
              </a:ext>
            </a:extLst>
          </p:cNvPr>
          <p:cNvSpPr txBox="1"/>
          <p:nvPr/>
        </p:nvSpPr>
        <p:spPr>
          <a:xfrm>
            <a:off x="5777499" y="3569813"/>
            <a:ext cx="775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Place Value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42" name="TextBox 1041">
            <a:extLst>
              <a:ext uri="{FF2B5EF4-FFF2-40B4-BE49-F238E27FC236}">
                <a16:creationId xmlns:a16="http://schemas.microsoft.com/office/drawing/2014/main" id="{6BB95AF5-0F28-3152-32A4-248C4DD0225B}"/>
              </a:ext>
            </a:extLst>
          </p:cNvPr>
          <p:cNvSpPr txBox="1"/>
          <p:nvPr/>
        </p:nvSpPr>
        <p:spPr>
          <a:xfrm>
            <a:off x="418977" y="479868"/>
            <a:ext cx="3747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Remember</a:t>
            </a:r>
            <a:r>
              <a:rPr lang="en-GB" sz="1400" dirty="0">
                <a:latin typeface="Comic Sans MS" panose="030F0702030302020204" pitchFamily="66" charset="0"/>
              </a:rPr>
              <a:t> to also have a go at TTRS!</a:t>
            </a: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Forgotten your login? Let me know!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0E6587-D2F5-C244-D8EE-A8516F4CD179}"/>
              </a:ext>
            </a:extLst>
          </p:cNvPr>
          <p:cNvSpPr txBox="1"/>
          <p:nvPr/>
        </p:nvSpPr>
        <p:spPr>
          <a:xfrm>
            <a:off x="5795692" y="3953477"/>
            <a:ext cx="26014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1. Tick the greater number: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9728D3C-75A8-3C75-236F-0E46A4808DE0}"/>
              </a:ext>
            </a:extLst>
          </p:cNvPr>
          <p:cNvSpPr txBox="1"/>
          <p:nvPr/>
        </p:nvSpPr>
        <p:spPr>
          <a:xfrm>
            <a:off x="318195" y="1707426"/>
            <a:ext cx="265405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Identify the greatest number in each set and label on the car park.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62892B-354F-370F-A1E8-BE529E4BCB6C}"/>
              </a:ext>
            </a:extLst>
          </p:cNvPr>
          <p:cNvSpPr txBox="1"/>
          <p:nvPr/>
        </p:nvSpPr>
        <p:spPr>
          <a:xfrm>
            <a:off x="-145834" y="1429780"/>
            <a:ext cx="321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Negative Numbers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AEAB58F-E594-14C6-D98D-9ECBFA357991}"/>
              </a:ext>
            </a:extLst>
          </p:cNvPr>
          <p:cNvSpPr/>
          <p:nvPr/>
        </p:nvSpPr>
        <p:spPr>
          <a:xfrm>
            <a:off x="253012" y="4128801"/>
            <a:ext cx="5382843" cy="2618142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E0EFF14-7194-EE29-1909-71B11D313439}"/>
              </a:ext>
            </a:extLst>
          </p:cNvPr>
          <p:cNvSpPr txBox="1"/>
          <p:nvPr/>
        </p:nvSpPr>
        <p:spPr>
          <a:xfrm>
            <a:off x="9068619" y="3708312"/>
            <a:ext cx="26014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2. Circle the </a:t>
            </a:r>
            <a:r>
              <a:rPr lang="en-GB" sz="1200" b="1" dirty="0">
                <a:latin typeface="Comic Sans MS" panose="030F0702030302020204" pitchFamily="66" charset="0"/>
              </a:rPr>
              <a:t>greater</a:t>
            </a:r>
            <a:r>
              <a:rPr lang="en-GB" sz="1200" dirty="0">
                <a:latin typeface="Comic Sans MS" panose="030F0702030302020204" pitchFamily="66" charset="0"/>
              </a:rPr>
              <a:t> number in each pair.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6733" y="4243017"/>
            <a:ext cx="3169057" cy="129349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40E6587-D2F5-C244-D8EE-A8516F4CD179}"/>
              </a:ext>
            </a:extLst>
          </p:cNvPr>
          <p:cNvSpPr txBox="1"/>
          <p:nvPr/>
        </p:nvSpPr>
        <p:spPr>
          <a:xfrm>
            <a:off x="5762443" y="5595393"/>
            <a:ext cx="29867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How do you know which one is greater?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r="63073"/>
          <a:stretch/>
        </p:blipFill>
        <p:spPr>
          <a:xfrm>
            <a:off x="9438174" y="4221493"/>
            <a:ext cx="839230" cy="197179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l="62686"/>
          <a:stretch/>
        </p:blipFill>
        <p:spPr>
          <a:xfrm>
            <a:off x="10275752" y="4234712"/>
            <a:ext cx="848031" cy="1971792"/>
          </a:xfrm>
          <a:prstGeom prst="rect">
            <a:avLst/>
          </a:prstGeom>
        </p:spPr>
      </p:pic>
      <p:graphicFrame>
        <p:nvGraphicFramePr>
          <p:cNvPr id="4" name="Table 8">
            <a:extLst>
              <a:ext uri="{FF2B5EF4-FFF2-40B4-BE49-F238E27FC236}">
                <a16:creationId xmlns:a16="http://schemas.microsoft.com/office/drawing/2014/main" id="{E5661EA9-3AE9-2F40-85CA-0A90C63636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9497420"/>
              </p:ext>
            </p:extLst>
          </p:nvPr>
        </p:nvGraphicFramePr>
        <p:xfrm>
          <a:off x="378786" y="4614514"/>
          <a:ext cx="2193320" cy="19737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664">
                  <a:extLst>
                    <a:ext uri="{9D8B030D-6E8A-4147-A177-3AD203B41FA5}">
                      <a16:colId xmlns:a16="http://schemas.microsoft.com/office/drawing/2014/main" val="297810815"/>
                    </a:ext>
                  </a:extLst>
                </a:gridCol>
                <a:gridCol w="438664">
                  <a:extLst>
                    <a:ext uri="{9D8B030D-6E8A-4147-A177-3AD203B41FA5}">
                      <a16:colId xmlns:a16="http://schemas.microsoft.com/office/drawing/2014/main" val="3966079257"/>
                    </a:ext>
                  </a:extLst>
                </a:gridCol>
                <a:gridCol w="438664">
                  <a:extLst>
                    <a:ext uri="{9D8B030D-6E8A-4147-A177-3AD203B41FA5}">
                      <a16:colId xmlns:a16="http://schemas.microsoft.com/office/drawing/2014/main" val="279865232"/>
                    </a:ext>
                  </a:extLst>
                </a:gridCol>
                <a:gridCol w="438664">
                  <a:extLst>
                    <a:ext uri="{9D8B030D-6E8A-4147-A177-3AD203B41FA5}">
                      <a16:colId xmlns:a16="http://schemas.microsoft.com/office/drawing/2014/main" val="1218009166"/>
                    </a:ext>
                  </a:extLst>
                </a:gridCol>
                <a:gridCol w="438664">
                  <a:extLst>
                    <a:ext uri="{9D8B030D-6E8A-4147-A177-3AD203B41FA5}">
                      <a16:colId xmlns:a16="http://schemas.microsoft.com/office/drawing/2014/main" val="3113733046"/>
                    </a:ext>
                  </a:extLst>
                </a:gridCol>
              </a:tblGrid>
              <a:tr h="43029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Tth</a:t>
                      </a:r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5761520"/>
                  </a:ext>
                </a:extLst>
              </a:tr>
              <a:tr h="385854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499246"/>
                  </a:ext>
                </a:extLst>
              </a:tr>
              <a:tr h="38585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0190301"/>
                  </a:ext>
                </a:extLst>
              </a:tr>
              <a:tr h="385854"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6328658"/>
                  </a:ext>
                </a:extLst>
              </a:tr>
              <a:tr h="385854"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9203032"/>
                  </a:ext>
                </a:extLst>
              </a:tr>
            </a:tbl>
          </a:graphicData>
        </a:graphic>
      </p:graphicFrame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F5F5BB5-FAE1-BA63-6A29-616574D4FE83}"/>
              </a:ext>
            </a:extLst>
          </p:cNvPr>
          <p:cNvCxnSpPr/>
          <p:nvPr/>
        </p:nvCxnSpPr>
        <p:spPr>
          <a:xfrm>
            <a:off x="337697" y="5821592"/>
            <a:ext cx="231321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ADD8984-62C9-D0E4-C9BA-BFDF9B600D59}"/>
              </a:ext>
            </a:extLst>
          </p:cNvPr>
          <p:cNvCxnSpPr/>
          <p:nvPr/>
        </p:nvCxnSpPr>
        <p:spPr>
          <a:xfrm>
            <a:off x="327537" y="6217832"/>
            <a:ext cx="231321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8">
            <a:extLst>
              <a:ext uri="{FF2B5EF4-FFF2-40B4-BE49-F238E27FC236}">
                <a16:creationId xmlns:a16="http://schemas.microsoft.com/office/drawing/2014/main" id="{6A9F8BDD-7D7F-739C-8C30-F4D81AA0E5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7625216"/>
              </p:ext>
            </p:extLst>
          </p:nvPr>
        </p:nvGraphicFramePr>
        <p:xfrm>
          <a:off x="3070310" y="4608154"/>
          <a:ext cx="2193320" cy="19737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664">
                  <a:extLst>
                    <a:ext uri="{9D8B030D-6E8A-4147-A177-3AD203B41FA5}">
                      <a16:colId xmlns:a16="http://schemas.microsoft.com/office/drawing/2014/main" val="297810815"/>
                    </a:ext>
                  </a:extLst>
                </a:gridCol>
                <a:gridCol w="438664">
                  <a:extLst>
                    <a:ext uri="{9D8B030D-6E8A-4147-A177-3AD203B41FA5}">
                      <a16:colId xmlns:a16="http://schemas.microsoft.com/office/drawing/2014/main" val="3966079257"/>
                    </a:ext>
                  </a:extLst>
                </a:gridCol>
                <a:gridCol w="438664">
                  <a:extLst>
                    <a:ext uri="{9D8B030D-6E8A-4147-A177-3AD203B41FA5}">
                      <a16:colId xmlns:a16="http://schemas.microsoft.com/office/drawing/2014/main" val="279865232"/>
                    </a:ext>
                  </a:extLst>
                </a:gridCol>
                <a:gridCol w="438664">
                  <a:extLst>
                    <a:ext uri="{9D8B030D-6E8A-4147-A177-3AD203B41FA5}">
                      <a16:colId xmlns:a16="http://schemas.microsoft.com/office/drawing/2014/main" val="1218009166"/>
                    </a:ext>
                  </a:extLst>
                </a:gridCol>
                <a:gridCol w="438664">
                  <a:extLst>
                    <a:ext uri="{9D8B030D-6E8A-4147-A177-3AD203B41FA5}">
                      <a16:colId xmlns:a16="http://schemas.microsoft.com/office/drawing/2014/main" val="3113733046"/>
                    </a:ext>
                  </a:extLst>
                </a:gridCol>
              </a:tblGrid>
              <a:tr h="43029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Tth</a:t>
                      </a:r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5761520"/>
                  </a:ext>
                </a:extLst>
              </a:tr>
              <a:tr h="385854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499246"/>
                  </a:ext>
                </a:extLst>
              </a:tr>
              <a:tr h="38585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0190301"/>
                  </a:ext>
                </a:extLst>
              </a:tr>
              <a:tr h="385854"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6328658"/>
                  </a:ext>
                </a:extLst>
              </a:tr>
              <a:tr h="385854"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9203032"/>
                  </a:ext>
                </a:extLst>
              </a:tr>
            </a:tbl>
          </a:graphicData>
        </a:graphic>
      </p:graphicFrame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2AD344B-9BD0-BEB3-6A42-14E3C3272593}"/>
              </a:ext>
            </a:extLst>
          </p:cNvPr>
          <p:cNvCxnSpPr/>
          <p:nvPr/>
        </p:nvCxnSpPr>
        <p:spPr>
          <a:xfrm>
            <a:off x="3029221" y="5815232"/>
            <a:ext cx="231321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3397D17-95D4-FBDC-2EC0-1A20523FAB47}"/>
              </a:ext>
            </a:extLst>
          </p:cNvPr>
          <p:cNvCxnSpPr/>
          <p:nvPr/>
        </p:nvCxnSpPr>
        <p:spPr>
          <a:xfrm>
            <a:off x="3019061" y="6211472"/>
            <a:ext cx="231321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9FEE2369-06D5-D134-8590-BE5E01EE214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0331" t="21056" r="32148" b="6200"/>
          <a:stretch/>
        </p:blipFill>
        <p:spPr>
          <a:xfrm>
            <a:off x="367680" y="2706392"/>
            <a:ext cx="2486547" cy="126368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97DFACB-A318-1425-BDA2-BA86D50C365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3024"/>
          <a:stretch/>
        </p:blipFill>
        <p:spPr>
          <a:xfrm>
            <a:off x="3098913" y="1499429"/>
            <a:ext cx="986634" cy="1929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239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1395</TotalTime>
  <Words>161</Words>
  <Application>Microsoft Office PowerPoint</Application>
  <PresentationFormat>Widescreen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Parker</dc:creator>
  <cp:lastModifiedBy>Charlotte Parker</cp:lastModifiedBy>
  <cp:revision>29</cp:revision>
  <cp:lastPrinted>2025-09-19T07:27:41Z</cp:lastPrinted>
  <dcterms:created xsi:type="dcterms:W3CDTF">2022-09-29T10:01:24Z</dcterms:created>
  <dcterms:modified xsi:type="dcterms:W3CDTF">2025-09-19T07:28:17Z</dcterms:modified>
</cp:coreProperties>
</file>