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F23865-3EC5-4F91-9823-30E648415853}" v="2" dt="2025-09-19T07:14:28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90BE-A10D-FB8E-B5A9-AE32EED76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711092-B484-794F-34C9-F558B22645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A454-DD93-DE97-45F4-8BEE4AE35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60D51-55BF-DBF5-8488-BFDDA143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53DDE-77FD-A105-2DF1-AD8114796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36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8777C-A9C7-FC1F-AF23-39922F48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474F9-B260-2FEA-55AA-DF4A1E6C5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33FD1-51BB-D36D-441A-AF3591F7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2CDA1-3E14-6141-1C33-DBC6E4020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43D01-491D-18FF-3CB1-C96B2F8A2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5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5AE81-E7C5-BFFE-0411-D0C7F6D73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6817E-5C20-C535-D119-06A360C99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13458-AF63-B04A-68D3-3D1AA2660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535FD-0380-9A2E-8943-FACD1A8C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2C9B9-5CF9-FE22-1DBF-9B3E4E22C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55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84C3E-CE11-7D0A-8FB0-8DE706CB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04EA3-DBCE-FFC6-DB04-291F434B98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FB9E9D-9757-A7BC-9C86-70EE41566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7F76A-3C75-9742-989C-88CCC8413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8BDE1-0BB5-40A1-C99B-926487052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EDA172-EAE1-7938-2C1C-E8B8CD8E4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5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E8EA0-CAEA-12ED-54C4-B20EA6103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19EC9-6478-829F-DD1F-D5728B10F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605D34-CE51-47E2-25A0-A211BCAB6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C7EA18-3410-F7CB-3E91-B5D1AFA710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6B0F86-B06B-8BCD-DCED-0F1A71FFCA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04A0EF-BADE-B39D-9B29-4FFEE6573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6F2EC7-73F6-59EC-98DA-0F240A181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468758-807C-AF2B-137B-98D73F47E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70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FBF54-102D-34D0-A81A-951DBB25F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0FCB34-9630-5EEB-7CA3-93B8F1CB4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04FC1-1E4A-4310-1773-80AD44261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96078-6446-1D18-C8B8-FB91762B9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8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143775-8162-E96C-8AF9-33A4A4EA3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F07984-D3C8-D91C-EAA3-694C7DD49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423C4-06CD-C474-3285-E5118CDB9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068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82EE3-3979-8431-AE93-5463DC932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A0B7B-F92F-C328-D275-BDD21882D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3B428C-989F-0A3D-52CD-DA0147E5D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6A8A05-989B-79E3-FA5B-1C81B0B53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91ADF0-03D0-B17E-F937-F97209BB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DF594-760B-C773-6F3A-E882FBD79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76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EE1C9-4714-B406-C909-9F62CE945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0D5AE9-0EEA-A111-0EC4-0D8D58E240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28936A-EF6B-9C2C-9A3A-7DAACB4D85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0D096-1882-0102-13CA-1038F64FB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425FA-2FC4-97A4-DF9F-0FF19A777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C012F-EBB2-F557-24D5-9775BED9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0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84C58-7265-E763-A6C5-5A3D23525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0FB199-A386-CB89-2A2D-2F5D438C1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B2126-BA22-B67C-EB14-E023F29E1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537134-B4C2-4115-C22A-520A05879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A5642-5570-2A02-3F92-0FAA8498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71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E22044-A3D6-B5E9-3A26-05E7184168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316B73-B69D-E606-9B39-07DC84DE78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BB461-C2BB-AE1E-D3CC-18A14C3F7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71A27-493A-D0B3-317D-129D4CD54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5A4E6-A9CC-7314-26A0-0989066DF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8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4F68B2-FD0E-01D7-F62E-236B1C405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BAB5A-56E8-B756-9813-C25FAA8AD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49C00-DD56-B5A0-F208-2ECAE74EB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96ED2-83F2-4497-B34F-DD5DD2F287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9F6C8-D22D-6F1D-E9FD-D530352119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E24A9-A282-BB5C-4681-5C8062C1B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86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B94C711-6112-BCF4-D9A6-0FCBF9D5B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946" y="5160695"/>
            <a:ext cx="4029706" cy="1333136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AB45C327-BC39-11B5-0624-5BD43E00BE1F}"/>
              </a:ext>
            </a:extLst>
          </p:cNvPr>
          <p:cNvSpPr txBox="1"/>
          <p:nvPr/>
        </p:nvSpPr>
        <p:spPr>
          <a:xfrm>
            <a:off x="8125684" y="909490"/>
            <a:ext cx="207947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3 x 6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 x 5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9 x 4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12 x 3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2 x 2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4 x 7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12 ÷ 12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15 ÷ 3 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25 ÷ 1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F2703D-0CB5-473E-E575-51D95A1E5E6F}"/>
              </a:ext>
            </a:extLst>
          </p:cNvPr>
          <p:cNvSpPr txBox="1"/>
          <p:nvPr/>
        </p:nvSpPr>
        <p:spPr>
          <a:xfrm>
            <a:off x="18760" y="165275"/>
            <a:ext cx="62342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Comic Sans MS" panose="030F0702030302020204" pitchFamily="66" charset="0"/>
              </a:rPr>
              <a:t>Year 5 Homework A – 19</a:t>
            </a:r>
            <a:r>
              <a:rPr lang="en-GB" sz="15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1500" b="1" u="sng" dirty="0">
                <a:latin typeface="Comic Sans MS" panose="030F0702030302020204" pitchFamily="66" charset="0"/>
              </a:rPr>
              <a:t> September 2025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BF698-51D3-D767-B682-CFA33D0B1C64}"/>
              </a:ext>
            </a:extLst>
          </p:cNvPr>
          <p:cNvSpPr txBox="1"/>
          <p:nvPr/>
        </p:nvSpPr>
        <p:spPr>
          <a:xfrm>
            <a:off x="7927314" y="4375365"/>
            <a:ext cx="293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Negative Numbers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CD774-64B7-C823-B2B7-CD680DCA32E8}"/>
              </a:ext>
            </a:extLst>
          </p:cNvPr>
          <p:cNvSpPr txBox="1"/>
          <p:nvPr/>
        </p:nvSpPr>
        <p:spPr>
          <a:xfrm>
            <a:off x="9150416" y="517766"/>
            <a:ext cx="293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Multiplication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067D2C-BB72-8057-2758-364AD3A04371}"/>
              </a:ext>
            </a:extLst>
          </p:cNvPr>
          <p:cNvSpPr txBox="1"/>
          <p:nvPr/>
        </p:nvSpPr>
        <p:spPr>
          <a:xfrm>
            <a:off x="5429242" y="1333031"/>
            <a:ext cx="127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Reasoning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E68990C-1019-2927-F8B9-0186F6EC7595}"/>
              </a:ext>
            </a:extLst>
          </p:cNvPr>
          <p:cNvSpPr txBox="1"/>
          <p:nvPr/>
        </p:nvSpPr>
        <p:spPr>
          <a:xfrm>
            <a:off x="10169356" y="901479"/>
            <a:ext cx="2079473" cy="3647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 x 8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10 x 11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8 x 10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5 x 9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 x 8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0 x 7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72 ÷ 8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28 ÷ 7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48 ÷ 4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A861AA6-2B15-30D1-6C7E-1EC8358AD206}"/>
              </a:ext>
            </a:extLst>
          </p:cNvPr>
          <p:cNvSpPr/>
          <p:nvPr/>
        </p:nvSpPr>
        <p:spPr>
          <a:xfrm>
            <a:off x="4203987" y="1343571"/>
            <a:ext cx="3736386" cy="5458577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378A7A9-3CB6-1BC9-2C7A-4D2CA2DE9883}"/>
              </a:ext>
            </a:extLst>
          </p:cNvPr>
          <p:cNvSpPr/>
          <p:nvPr/>
        </p:nvSpPr>
        <p:spPr>
          <a:xfrm>
            <a:off x="8021569" y="455602"/>
            <a:ext cx="3872584" cy="3806914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51632A-5DD9-DF6D-EA0E-16F4AFB3CB5F}"/>
              </a:ext>
            </a:extLst>
          </p:cNvPr>
          <p:cNvSpPr txBox="1"/>
          <p:nvPr/>
        </p:nvSpPr>
        <p:spPr>
          <a:xfrm>
            <a:off x="439075" y="3291614"/>
            <a:ext cx="360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Place Value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6F08D44-ABDB-80E3-579D-908A76866DD5}"/>
              </a:ext>
            </a:extLst>
          </p:cNvPr>
          <p:cNvSpPr/>
          <p:nvPr/>
        </p:nvSpPr>
        <p:spPr>
          <a:xfrm>
            <a:off x="7940373" y="4324681"/>
            <a:ext cx="4039516" cy="2477468"/>
          </a:xfrm>
          <a:prstGeom prst="rect">
            <a:avLst/>
          </a:prstGeom>
          <a:noFill/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CCDBE6D-22B4-0E48-3FC8-7AB75008C6C1}"/>
              </a:ext>
            </a:extLst>
          </p:cNvPr>
          <p:cNvSpPr txBox="1"/>
          <p:nvPr/>
        </p:nvSpPr>
        <p:spPr>
          <a:xfrm>
            <a:off x="4236722" y="151944"/>
            <a:ext cx="3857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Remember</a:t>
            </a:r>
            <a:r>
              <a:rPr lang="en-GB" sz="1400" dirty="0">
                <a:latin typeface="Comic Sans MS" panose="030F0702030302020204" pitchFamily="66" charset="0"/>
              </a:rPr>
              <a:t> to also have a go at TTRS!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Forgotten your login? Let me know!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6F76CF-BEDC-4768-8C4F-0F8B666BE7DA}"/>
              </a:ext>
            </a:extLst>
          </p:cNvPr>
          <p:cNvSpPr/>
          <p:nvPr/>
        </p:nvSpPr>
        <p:spPr>
          <a:xfrm>
            <a:off x="264690" y="5160695"/>
            <a:ext cx="421378" cy="254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1DBD1B09-7E42-1296-5F89-51952D68B813}"/>
              </a:ext>
            </a:extLst>
          </p:cNvPr>
          <p:cNvSpPr/>
          <p:nvPr/>
        </p:nvSpPr>
        <p:spPr>
          <a:xfrm>
            <a:off x="198142" y="511740"/>
            <a:ext cx="3934465" cy="271704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22C6B0-7072-C4B0-88DD-AB463A7E8244}"/>
              </a:ext>
            </a:extLst>
          </p:cNvPr>
          <p:cNvSpPr txBox="1"/>
          <p:nvPr/>
        </p:nvSpPr>
        <p:spPr>
          <a:xfrm>
            <a:off x="356715" y="580229"/>
            <a:ext cx="360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Addition and Subtraction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404FFA-71FE-EE8F-14E1-CE30E23A7BFD}"/>
              </a:ext>
            </a:extLst>
          </p:cNvPr>
          <p:cNvSpPr/>
          <p:nvPr/>
        </p:nvSpPr>
        <p:spPr>
          <a:xfrm>
            <a:off x="203379" y="3309673"/>
            <a:ext cx="3934465" cy="3442044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ACF21FA-8D46-D0C1-8123-1BD9C0F2032F}"/>
              </a:ext>
            </a:extLst>
          </p:cNvPr>
          <p:cNvSpPr/>
          <p:nvPr/>
        </p:nvSpPr>
        <p:spPr>
          <a:xfrm>
            <a:off x="297847" y="4802903"/>
            <a:ext cx="2262641" cy="2768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030F2-F65E-476A-6798-8C90246CE30B}"/>
              </a:ext>
            </a:extLst>
          </p:cNvPr>
          <p:cNvSpPr txBox="1"/>
          <p:nvPr/>
        </p:nvSpPr>
        <p:spPr>
          <a:xfrm>
            <a:off x="313337" y="3723780"/>
            <a:ext cx="38131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Put these values in </a:t>
            </a:r>
            <a:r>
              <a:rPr lang="en-GB" sz="1200" b="1" dirty="0">
                <a:latin typeface="Comic Sans MS" panose="030F0702030302020204" pitchFamily="66" charset="0"/>
              </a:rPr>
              <a:t>descending </a:t>
            </a:r>
            <a:r>
              <a:rPr lang="en-GB" sz="1200" dirty="0">
                <a:latin typeface="Comic Sans MS" panose="030F0702030302020204" pitchFamily="66" charset="0"/>
              </a:rPr>
              <a:t>order: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FA2B3A22-C573-2CE0-9AC2-93709A6CA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469375"/>
              </p:ext>
            </p:extLst>
          </p:nvPr>
        </p:nvGraphicFramePr>
        <p:xfrm>
          <a:off x="345495" y="1037911"/>
          <a:ext cx="1814820" cy="1633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964">
                  <a:extLst>
                    <a:ext uri="{9D8B030D-6E8A-4147-A177-3AD203B41FA5}">
                      <a16:colId xmlns:a16="http://schemas.microsoft.com/office/drawing/2014/main" val="297810815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3966079257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279865232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1218009166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3113733046"/>
                    </a:ext>
                  </a:extLst>
                </a:gridCol>
              </a:tblGrid>
              <a:tr h="3560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Tth</a:t>
                      </a:r>
                      <a:endParaRPr lang="en-GB" sz="8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61520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99246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190301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328658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9203032"/>
                  </a:ext>
                </a:extLst>
              </a:tr>
            </a:tbl>
          </a:graphicData>
        </a:graphic>
      </p:graphicFrame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75F0DCC-74A0-153B-2102-9D8CB8D17097}"/>
              </a:ext>
            </a:extLst>
          </p:cNvPr>
          <p:cNvCxnSpPr>
            <a:cxnSpLocks/>
          </p:cNvCxnSpPr>
          <p:nvPr/>
        </p:nvCxnSpPr>
        <p:spPr>
          <a:xfrm>
            <a:off x="356715" y="2042072"/>
            <a:ext cx="18036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21B582B-8572-C770-A877-B8BAB9C4D0D9}"/>
              </a:ext>
            </a:extLst>
          </p:cNvPr>
          <p:cNvCxnSpPr>
            <a:cxnSpLocks/>
          </p:cNvCxnSpPr>
          <p:nvPr/>
        </p:nvCxnSpPr>
        <p:spPr>
          <a:xfrm>
            <a:off x="345495" y="2369219"/>
            <a:ext cx="18036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0" name="Table 8">
            <a:extLst>
              <a:ext uri="{FF2B5EF4-FFF2-40B4-BE49-F238E27FC236}">
                <a16:creationId xmlns:a16="http://schemas.microsoft.com/office/drawing/2014/main" id="{AD3F0864-8194-84EF-9D9C-F75EE0C377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948508"/>
              </p:ext>
            </p:extLst>
          </p:nvPr>
        </p:nvGraphicFramePr>
        <p:xfrm>
          <a:off x="2226458" y="1037911"/>
          <a:ext cx="1814820" cy="1633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964">
                  <a:extLst>
                    <a:ext uri="{9D8B030D-6E8A-4147-A177-3AD203B41FA5}">
                      <a16:colId xmlns:a16="http://schemas.microsoft.com/office/drawing/2014/main" val="297810815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3966079257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279865232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1218009166"/>
                    </a:ext>
                  </a:extLst>
                </a:gridCol>
                <a:gridCol w="362964">
                  <a:extLst>
                    <a:ext uri="{9D8B030D-6E8A-4147-A177-3AD203B41FA5}">
                      <a16:colId xmlns:a16="http://schemas.microsoft.com/office/drawing/2014/main" val="3113733046"/>
                    </a:ext>
                  </a:extLst>
                </a:gridCol>
              </a:tblGrid>
              <a:tr h="3560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Tth</a:t>
                      </a:r>
                      <a:endParaRPr lang="en-GB" sz="8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61520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99246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190301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328658"/>
                  </a:ext>
                </a:extLst>
              </a:tr>
              <a:tr h="319267"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9203032"/>
                  </a:ext>
                </a:extLst>
              </a:tr>
            </a:tbl>
          </a:graphicData>
        </a:graphic>
      </p:graphicFrame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A750CDE-0D22-5314-6F06-0297E0A05EB8}"/>
              </a:ext>
            </a:extLst>
          </p:cNvPr>
          <p:cNvCxnSpPr>
            <a:cxnSpLocks/>
          </p:cNvCxnSpPr>
          <p:nvPr/>
        </p:nvCxnSpPr>
        <p:spPr>
          <a:xfrm>
            <a:off x="2237678" y="2042072"/>
            <a:ext cx="18036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2F0A071-1774-2375-6DAF-0F16BFFCCD04}"/>
              </a:ext>
            </a:extLst>
          </p:cNvPr>
          <p:cNvCxnSpPr>
            <a:cxnSpLocks/>
          </p:cNvCxnSpPr>
          <p:nvPr/>
        </p:nvCxnSpPr>
        <p:spPr>
          <a:xfrm>
            <a:off x="2226458" y="2369219"/>
            <a:ext cx="18036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F178851C-4776-4EA8-0611-8988E0E5F313}"/>
              </a:ext>
            </a:extLst>
          </p:cNvPr>
          <p:cNvSpPr txBox="1"/>
          <p:nvPr/>
        </p:nvSpPr>
        <p:spPr>
          <a:xfrm>
            <a:off x="8006515" y="4757549"/>
            <a:ext cx="38876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Use symbols &lt;,&gt; or = to compare each temperature.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2F8D130-3F93-612A-61E2-4D4B34783613}"/>
              </a:ext>
            </a:extLst>
          </p:cNvPr>
          <p:cNvSpPr txBox="1"/>
          <p:nvPr/>
        </p:nvSpPr>
        <p:spPr>
          <a:xfrm>
            <a:off x="4422176" y="2855417"/>
            <a:ext cx="343518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buAutoNum type="alphaLcParenR"/>
            </a:pPr>
            <a:r>
              <a:rPr lang="en-GB" sz="1200" dirty="0">
                <a:latin typeface="Comic Sans MS" panose="030F0702030302020204" pitchFamily="66" charset="0"/>
              </a:rPr>
              <a:t>What mistake has Noah made? </a:t>
            </a: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r>
              <a:rPr lang="en-GB" sz="1200" dirty="0">
                <a:latin typeface="Comic Sans MS" panose="030F0702030302020204" pitchFamily="66" charset="0"/>
              </a:rPr>
              <a:t>What would the correct answer be?</a:t>
            </a: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endParaRPr lang="en-GB" sz="1200" dirty="0">
              <a:latin typeface="Comic Sans MS" panose="030F0702030302020204" pitchFamily="66" charset="0"/>
            </a:endParaRPr>
          </a:p>
          <a:p>
            <a:pPr marL="228600" indent="-228600">
              <a:buAutoNum type="alphaLcParenR"/>
            </a:pPr>
            <a:r>
              <a:rPr lang="en-GB" sz="1200" dirty="0">
                <a:latin typeface="Comic Sans MS" panose="030F0702030302020204" pitchFamily="66" charset="0"/>
              </a:rPr>
              <a:t>What is </a:t>
            </a:r>
            <a:r>
              <a:rPr lang="en-GB" sz="1200" b="1" dirty="0">
                <a:latin typeface="Comic Sans MS" panose="030F0702030302020204" pitchFamily="66" charset="0"/>
              </a:rPr>
              <a:t>3642</a:t>
            </a:r>
            <a:r>
              <a:rPr lang="en-GB" sz="1200" dirty="0">
                <a:latin typeface="Comic Sans MS" panose="030F0702030302020204" pitchFamily="66" charset="0"/>
              </a:rPr>
              <a:t> rounded to the nearest thousand?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CF68C42A-BCD8-3CB2-B156-57AF849B8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173" y="1748845"/>
            <a:ext cx="3511155" cy="1050303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5994F8B6-DA6B-9F66-65A5-A46066D32293}"/>
              </a:ext>
            </a:extLst>
          </p:cNvPr>
          <p:cNvSpPr txBox="1"/>
          <p:nvPr/>
        </p:nvSpPr>
        <p:spPr>
          <a:xfrm>
            <a:off x="4490732" y="1929474"/>
            <a:ext cx="281121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3642 rounded to the nearest hundred is 3500.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B5CDC544-BFC1-65C3-3B64-5A2D80D228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690" y="4036160"/>
            <a:ext cx="3783462" cy="201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5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4525</TotalTime>
  <Words>200</Words>
  <Application>Microsoft Office PowerPoint</Application>
  <PresentationFormat>Widescreen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Parker</dc:creator>
  <cp:lastModifiedBy>Charlotte Parker</cp:lastModifiedBy>
  <cp:revision>40</cp:revision>
  <cp:lastPrinted>2025-09-19T07:26:24Z</cp:lastPrinted>
  <dcterms:created xsi:type="dcterms:W3CDTF">2022-09-14T20:06:39Z</dcterms:created>
  <dcterms:modified xsi:type="dcterms:W3CDTF">2025-09-19T07:28:51Z</dcterms:modified>
</cp:coreProperties>
</file>